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  <p:sldMasterId id="2147483682" r:id="rId3"/>
  </p:sldMasterIdLst>
  <p:notesMasterIdLst>
    <p:notesMasterId r:id="rId3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embeddedFontLst>
    <p:embeddedFont>
      <p:font typeface="Arial Black" panose="020B0A04020102020204" pitchFamily="34" charset="0"/>
      <p:regular r:id="rId33"/>
      <p:bold r:id="rId34"/>
    </p:embeddedFont>
    <p:embeddedFont>
      <p:font typeface="Corbel" panose="020B0503020204020204" pitchFamily="34" charset="0"/>
      <p:regular r:id="rId35"/>
      <p:bold r:id="rId36"/>
      <p:italic r:id="rId37"/>
      <p:boldItalic r:id="rId38"/>
    </p:embeddedFont>
    <p:embeddedFont>
      <p:font typeface="Poppins" panose="020B0604020202020204" charset="0"/>
      <p:regular r:id="rId39"/>
      <p:bold r:id="rId40"/>
      <p:italic r:id="rId41"/>
      <p:boldItalic r:id="rId42"/>
    </p:embeddedFont>
    <p:embeddedFont>
      <p:font typeface="Poppins Medium" panose="020B0604020202020204" charset="0"/>
      <p:regular r:id="rId43"/>
      <p:bold r:id="rId44"/>
      <p:italic r:id="rId45"/>
      <p:boldItalic r:id="rId46"/>
    </p:embeddedFont>
    <p:embeddedFont>
      <p:font typeface="EB Garamond" panose="020B0604020202020204" charset="0"/>
      <p:regular r:id="rId47"/>
      <p:bold r:id="rId48"/>
      <p:italic r:id="rId49"/>
      <p:boldItalic r:id="rId50"/>
    </p:embeddedFont>
    <p:embeddedFont>
      <p:font typeface="Century Gothic" panose="020B0502020202020204" pitchFamily="34" charset="0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7.fntdata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font" Target="fonts/font26.fntdata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font" Target="fonts/font24.fntdata"/><Relationship Id="rId8" Type="http://schemas.openxmlformats.org/officeDocument/2006/relationships/slide" Target="slides/slide5.xml"/><Relationship Id="rId51" Type="http://schemas.openxmlformats.org/officeDocument/2006/relationships/font" Target="fonts/font1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font" Target="fonts/font25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El Efectivo es el Rey. Fortalecer la caja del negocio debe ser unas de las principales prioridades en estos momentos.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Dejar de gastar y pensar ¿Dónde puedes Reducir  Gastos?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Es el momento de renegociar y de comprar “profesionalmente”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Si estabas pensando en crecer, reduce la velocidad o pospone hasta que se vea una salida de esta situación.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Elimina cargos salariales extras y plantea  recortes salariales antes que despidos.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Aprovecha todos los beneficios impositivos y financieros que estén a tu alcance.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Mantén el Marketing y la Venta</a:t>
            </a:r>
            <a:endParaRPr sz="1200">
              <a:solidFill>
                <a:srgbClr val="00548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Consíguelo AHORA: estar atentos a los anuncios del Gobiernos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Líneas de Crédito y Tarjetas de Crédito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Sí, Personal También</a:t>
            </a:r>
            <a:endParaRPr sz="1200">
              <a:solidFill>
                <a:srgbClr val="00548F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Renegociar y Refinanciar 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Encuentra las Tarifas más Bajas lo Antes Posible</a:t>
            </a:r>
            <a:endParaRPr sz="1200">
              <a:solidFill>
                <a:srgbClr val="00548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None/>
            </a:pPr>
            <a:endParaRPr sz="1200">
              <a:solidFill>
                <a:srgbClr val="00548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None/>
            </a:pPr>
            <a:endParaRPr sz="1200">
              <a:solidFill>
                <a:srgbClr val="00548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None/>
            </a:pPr>
            <a:endParaRPr sz="1200">
              <a:solidFill>
                <a:srgbClr val="00548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None/>
            </a:pPr>
            <a:endParaRPr sz="1200">
              <a:solidFill>
                <a:srgbClr val="00548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4" name="Google Shape;54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Otorgar Vacaciones si es Posible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Establecer un Plan de Funcionamiento de emergencia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Estar atentos a las medidas del Gobierno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Ambas partes tienen que aportar lo suyo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Suspender Programas de Bonificación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Pueden ser semanas o meses, por lo que hay que repensar como se trabajará, analizar  qué cosas deben si o si hacerse puertas adentro del negocio y qué cosas pueden ser realizadas en forma remota.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Revisa procesos claves y ve cuales pueden ser simplificados y apalancados tecnológicamente . 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Pregúntate si puede ser esta una oportunidad para simplificar la gestión de tu negocio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Desarrolla protocolos de trabajos virtuales y aprovecha las ventajas que la tecnología moderna ofrece ( plataformas de conexión, servicios en la nube, etc.).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Google Shape;5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None/>
            </a:pPr>
            <a:endParaRPr sz="1200">
              <a:solidFill>
                <a:srgbClr val="00548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4" name="Google Shape;59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None/>
            </a:pPr>
            <a:endParaRPr sz="1200">
              <a:solidFill>
                <a:srgbClr val="00548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None/>
            </a:pPr>
            <a:endParaRPr sz="1200">
              <a:solidFill>
                <a:srgbClr val="00548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3" name="Google Shape;63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None/>
            </a:pPr>
            <a:endParaRPr sz="1200">
              <a:solidFill>
                <a:srgbClr val="00548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Necesitas Incorporar la Entrega</a:t>
            </a:r>
            <a:endParaRPr sz="1200">
              <a:solidFill>
                <a:srgbClr val="00548F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O en línea/teléfono</a:t>
            </a:r>
            <a:endParaRPr sz="1200">
              <a:solidFill>
                <a:srgbClr val="00548F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Cambios de Personal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La gente no vendrá a ti, tú irás a ellos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Empaque y Cuentas</a:t>
            </a:r>
            <a:endParaRPr sz="1200">
              <a:solidFill>
                <a:srgbClr val="00548F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Comunicación con los Clientes</a:t>
            </a:r>
            <a:endParaRPr sz="1200">
              <a:solidFill>
                <a:srgbClr val="00548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8" name="Google Shape;66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Por mas que las ventas se desplomen, debes seguir manteniendo viva tu comunicación con tus clientes y prospectos.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Trabaja en tus 5 Caminos : Prospectos, Tasa de Conversión, Ticket promedio, Frecuencia de compra y Margen Bruto.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Los Clientes Existentes son los Mejores Clientes. La comunicación con ellos </a:t>
            </a:r>
            <a:r>
              <a:rPr lang="en-US" sz="1200" b="1" u="sng">
                <a:solidFill>
                  <a:srgbClr val="00548F"/>
                </a:solidFill>
              </a:rPr>
              <a:t>es Vital. </a:t>
            </a:r>
            <a:r>
              <a:rPr lang="en-US" sz="1200">
                <a:solidFill>
                  <a:srgbClr val="00548F"/>
                </a:solidFill>
              </a:rPr>
              <a:t>Anticípate a sus necesidades.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Regla 80/20 . Concéntrate en retener a los clientes que hacen la diferencia en ventas. 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Hay que ser girafa: SOBRESALIR PARA QUE NOS VEAN</a:t>
            </a:r>
            <a:endParaRPr sz="1200">
              <a:solidFill>
                <a:srgbClr val="00548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2" name="Google Shape;68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Los Clientes Existentes son los Mejores Clientes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Crea Ofertas solo para Ellos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Bonificaciones: Compras a Granel, Efectivo, etc.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Mantenerlos a toda Costa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La Comunicación es Vital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Regla 80/20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9" name="Google Shape;69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Hacernos la pregunta: ¿Cómo y a quién impacta mi accionar? 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Poner a las Personas Primero.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Proporcionar opciones para que tus empleados puedan cumplir con las restricciones impuestas por el gobierno sin complicaciones.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Sé amable, relájate y ponte en el lugar de ellos. 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Los principales roles de un Líder en las crisis es : Decidir y Comunicar.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None/>
            </a:pPr>
            <a:endParaRPr sz="1200">
              <a:solidFill>
                <a:srgbClr val="00548F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Entregar más de lo Esperado en el Servicio al Cliente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Establecer rutinas e incrementar la limpieza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Proporcionar elementos de protección personal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No compres demasiado papel higiénico: Adquiere lo necesario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None/>
            </a:pPr>
            <a:endParaRPr sz="1200">
              <a:solidFill>
                <a:srgbClr val="00548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3" name="Google Shape;71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Noto Sans Symbols"/>
              <a:buChar char="⮚"/>
            </a:pPr>
            <a:r>
              <a:rPr lang="en-US" sz="1200">
                <a:solidFill>
                  <a:srgbClr val="00548F"/>
                </a:solidFill>
              </a:rPr>
              <a:t>Que el miedo no te detenga.</a:t>
            </a:r>
            <a:endParaRPr/>
          </a:p>
          <a:p>
            <a:pPr marL="857250" lvl="0" indent="-8572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Noto Sans Symbols"/>
              <a:buChar char="⮚"/>
            </a:pPr>
            <a:r>
              <a:rPr lang="en-US" sz="1200">
                <a:solidFill>
                  <a:srgbClr val="00548F"/>
                </a:solidFill>
              </a:rPr>
              <a:t>Enumera 5 ideas sobre las que debes tomar </a:t>
            </a:r>
            <a:r>
              <a:rPr lang="en-US" sz="1200" i="1">
                <a:solidFill>
                  <a:srgbClr val="CD163F"/>
                </a:solidFill>
              </a:rPr>
              <a:t>ACCIÓN</a:t>
            </a:r>
            <a:r>
              <a:rPr lang="en-US" sz="1200">
                <a:solidFill>
                  <a:srgbClr val="00548F"/>
                </a:solidFill>
              </a:rPr>
              <a:t> hoy. </a:t>
            </a:r>
            <a:endParaRPr/>
          </a:p>
          <a:p>
            <a:pPr marL="857250" lvl="0" indent="-8572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Noto Sans Symbols"/>
              <a:buChar char="⮚"/>
            </a:pPr>
            <a:r>
              <a:rPr lang="en-US" sz="1200">
                <a:solidFill>
                  <a:srgbClr val="00548F"/>
                </a:solidFill>
              </a:rPr>
              <a:t>Haz foco en lo verdaderamente importante y tu plan de trabajo sobrevivir para los proximos 30 o 60 días</a:t>
            </a:r>
            <a:r>
              <a:rPr lang="en-US" sz="1400">
                <a:solidFill>
                  <a:srgbClr val="00548F"/>
                </a:solidFill>
              </a:rPr>
              <a:t>.</a:t>
            </a:r>
            <a:endParaRPr/>
          </a:p>
          <a:p>
            <a:pPr marL="857250" lvl="0" indent="-8572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Noto Sans Symbols"/>
              <a:buChar char="⮚"/>
            </a:pPr>
            <a:r>
              <a:rPr lang="en-US" sz="1200">
                <a:solidFill>
                  <a:srgbClr val="00548F"/>
                </a:solidFill>
              </a:rPr>
              <a:t>Comienza a pensar en el día después, y define donde quieres estas.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7" name="Google Shape;72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Mantengámosnos en contacto daddo que como mínimo semanalmente iremos hacienda actualizaciones </a:t>
            </a:r>
            <a:endParaRPr sz="1200">
              <a:solidFill>
                <a:srgbClr val="00548F"/>
              </a:solidFill>
            </a:endParaRPr>
          </a:p>
        </p:txBody>
      </p:sp>
      <p:sp>
        <p:nvSpPr>
          <p:cNvPr id="728" name="Google Shape;728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1200"/>
              <a:buFont typeface="Calibri"/>
              <a:buNone/>
            </a:pPr>
            <a:r>
              <a:rPr lang="en-US">
                <a:solidFill>
                  <a:srgbClr val="AEABAB"/>
                </a:solidFill>
              </a:rPr>
              <a:t>Somos una empresa de Business Coaching y desde el año 1993 trabajamos con los Empresarios y Dueños de Negocios ayudándolos a lograr su mejor versión y la de sus Empresas y Negocios.</a:t>
            </a:r>
            <a:endParaRPr b="1" u="sng">
              <a:solidFill>
                <a:srgbClr val="AEABA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 presencia en casi 80 países con más de 2000 Coaches, ayudando a más de 15000 dueños de negocios y empresarios cada semana alrededor del mundo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rbel"/>
              <a:buNone/>
            </a:pPr>
            <a:r>
              <a:rPr lang="en-US" sz="1200" b="1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ActionCOACH es fundado en 1993 en Australia,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rbel"/>
              <a:buNone/>
            </a:pPr>
            <a:r>
              <a:rPr lang="en-US" sz="1200" b="1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Con el fin de darle acceso a prácticas de ventas, marketing y estrategias de creación de equipos de alto desempeño, para mejorar producción y utilidades.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Con oficinas regionales ubicadas en la ciudad de Monterrey, México cubrimos toda la región de América Latina y España.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Somos casi 150 Coaches de Negocios operando en Argentina, Bolivia, Brasil, Chile, Colombia, Costa Rica, Ecuador, El Salvador, México, Panamá, Perú, Puerto Rico, República Dominicana,  Uruguay y España.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rbel"/>
              <a:buNone/>
            </a:pPr>
            <a:r>
              <a:rPr lang="en-US" sz="1200" b="1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ActionCOACH está presente en el país desde el año 2014. Somos un Estudio de Business Coaching dirigido por tres Coaches de Negocios Certificados con base operativa en CABA y Pilar, Pcia. de Bs. As.   Además operamos en diferentes provincias del país y contamos con partners estratégicamente ubicados en diferentes ciudades.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Crisis en CHINO</a:t>
            </a:r>
            <a:endParaRPr/>
          </a:p>
        </p:txBody>
      </p:sp>
      <p:sp>
        <p:nvSpPr>
          <p:cNvPr id="316" name="Google Shape;31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El Pánico y la Preocupación Nunca Ayudan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Busca Pequeños Logros Cada Hora 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¿Cómo puedo vender papel higiénico ...?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A veces Menos Noticias es Mejor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Dirige y Lidera a tu Gente</a:t>
            </a:r>
            <a:endParaRPr sz="1200">
              <a:solidFill>
                <a:srgbClr val="00548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Hacernos la pregunta: ¿Cómo y a quién impacta mi accionar? 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Los principales roles de un Líder en las crisis es : Decidir y Comunicar.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Tu Equipo: No esperes que tus empleados decidan por ti, da directivas y marca con claridad el camino</a:t>
            </a:r>
            <a:endParaRPr sz="1200">
              <a:solidFill>
                <a:srgbClr val="00548F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Tus Clientes</a:t>
            </a:r>
            <a:endParaRPr sz="1200">
              <a:solidFill>
                <a:srgbClr val="00548F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Tus Redes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TUS Socios</a:t>
            </a:r>
            <a:endParaRPr sz="1200">
              <a:solidFill>
                <a:srgbClr val="00548F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Tus Proveedores 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Tu Comunidad</a:t>
            </a:r>
            <a:endParaRPr sz="1200">
              <a:solidFill>
                <a:srgbClr val="00548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Toda crisis tiene sus tiempos, no te quedes atrapado en ella.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Piensa en el día después y que oportunidades/desafíos traerá.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Hay sectores y negocios que seguirán adelante mas allá de la crisis porque tienen ritmos propios ( Por ejemplo : el campo). Trata de hacer foco en ellos.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Trata de anticiparse a lo que puede venir si la cosa empeora (Italia/España).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Siempre es mejor tener un plan B que no tener claro que hacer.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Estar atentos para los “golpes de timón”.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None/>
            </a:pPr>
            <a:endParaRPr sz="1200">
              <a:solidFill>
                <a:srgbClr val="00548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Adelántate 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Lidera el Cambio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(Insatisfacción x Visión ) + Primeros pasos &gt; Resistencia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Productos, Servicios, Precios, Entrega, Equipo 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Incluso Todo el Negocio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Rómpelo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0548F"/>
                </a:solidFill>
              </a:rPr>
              <a:t>Esta situación nos deja a todos en la misma línea de partida…Cada uno elige ser espectador o protagonista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body" idx="1"/>
          </p:nvPr>
        </p:nvSpPr>
        <p:spPr>
          <a:xfrm>
            <a:off x="638436" y="1327718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algn="l">
              <a:spcBef>
                <a:spcPts val="400"/>
              </a:spcBef>
              <a:spcAft>
                <a:spcPts val="0"/>
              </a:spcAft>
              <a:buSzPts val="1600"/>
              <a:buChar char="▶"/>
              <a:defRPr>
                <a:solidFill>
                  <a:srgbClr val="CD163F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Clr>
                <a:srgbClr val="75787B"/>
              </a:buClr>
              <a:buSzPts val="1440"/>
              <a:buFont typeface="Arial"/>
              <a:buChar char="•"/>
              <a:defRPr/>
            </a:lvl2pPr>
            <a:lvl3pPr marL="1371600" lvl="2" indent="-309880" algn="l">
              <a:spcBef>
                <a:spcPts val="600"/>
              </a:spcBef>
              <a:spcAft>
                <a:spcPts val="0"/>
              </a:spcAft>
              <a:buClr>
                <a:srgbClr val="75787B"/>
              </a:buClr>
              <a:buSzPts val="1280"/>
              <a:buFont typeface="Noto Sans Symbols"/>
              <a:buChar char="▪"/>
              <a:defRPr/>
            </a:lvl3pPr>
            <a:lvl4pPr marL="1828800" lvl="3" indent="-299719" algn="l">
              <a:spcBef>
                <a:spcPts val="600"/>
              </a:spcBef>
              <a:spcAft>
                <a:spcPts val="0"/>
              </a:spcAft>
              <a:buClr>
                <a:srgbClr val="75787B"/>
              </a:buClr>
              <a:buSzPts val="1120"/>
              <a:buFont typeface="Noto Sans Symbols"/>
              <a:buChar char="▪"/>
              <a:defRPr/>
            </a:lvl4pPr>
            <a:lvl5pPr marL="2286000" lvl="4" indent="-299720" algn="l">
              <a:spcBef>
                <a:spcPts val="600"/>
              </a:spcBef>
              <a:spcAft>
                <a:spcPts val="0"/>
              </a:spcAft>
              <a:buClr>
                <a:srgbClr val="75787B"/>
              </a:buClr>
              <a:buSzPts val="1120"/>
              <a:buFont typeface="Noto Sans Symbols"/>
              <a:buChar char="▪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9172836" y="3875067"/>
            <a:ext cx="3038215" cy="2838449"/>
            <a:chOff x="6108169" y="-77741"/>
            <a:chExt cx="5950084" cy="6422351"/>
          </a:xfrm>
        </p:grpSpPr>
        <p:cxnSp>
          <p:nvCxnSpPr>
            <p:cNvPr id="23" name="Google Shape;23;p2"/>
            <p:cNvCxnSpPr/>
            <p:nvPr/>
          </p:nvCxnSpPr>
          <p:spPr>
            <a:xfrm flipH="1">
              <a:off x="8228013" y="-77741"/>
              <a:ext cx="3810000" cy="3810001"/>
            </a:xfrm>
            <a:prstGeom prst="straightConnector1">
              <a:avLst/>
            </a:prstGeom>
            <a:noFill/>
            <a:ln w="12700" cap="flat" cmpd="sng">
              <a:solidFill>
                <a:srgbClr val="CD163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Google Shape;24;p2"/>
            <p:cNvCxnSpPr/>
            <p:nvPr/>
          </p:nvCxnSpPr>
          <p:spPr>
            <a:xfrm flipH="1">
              <a:off x="6108169" y="461045"/>
              <a:ext cx="5950084" cy="5883565"/>
            </a:xfrm>
            <a:prstGeom prst="straightConnector1">
              <a:avLst/>
            </a:prstGeom>
            <a:noFill/>
            <a:ln w="12700" cap="flat" cmpd="sng">
              <a:solidFill>
                <a:srgbClr val="CD163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335839" y="242407"/>
              <a:ext cx="4702173" cy="4621309"/>
            </a:xfrm>
            <a:prstGeom prst="straightConnector1">
              <a:avLst/>
            </a:prstGeom>
            <a:noFill/>
            <a:ln w="31750" cap="flat" cmpd="sng">
              <a:solidFill>
                <a:srgbClr val="00548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26;p2"/>
            <p:cNvCxnSpPr/>
            <p:nvPr/>
          </p:nvCxnSpPr>
          <p:spPr>
            <a:xfrm flipH="1">
              <a:off x="7845425" y="719663"/>
              <a:ext cx="4175519" cy="4233339"/>
            </a:xfrm>
            <a:prstGeom prst="straightConnector1">
              <a:avLst/>
            </a:prstGeom>
            <a:noFill/>
            <a:ln w="31750" cap="flat" cmpd="sng">
              <a:solidFill>
                <a:srgbClr val="00548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7" name="Google Shape;2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22" y="6212926"/>
            <a:ext cx="1827995" cy="54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5693" y="6339946"/>
            <a:ext cx="2079625" cy="41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>
            <a:spLocks noGrp="1"/>
          </p:cNvSpPr>
          <p:nvPr>
            <p:ph type="pic" idx="2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2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2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2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 rot="5400000">
            <a:off x="3143778" y="-1773767"/>
            <a:ext cx="3615267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/>
          <p:nvPr/>
        </p:nvSpPr>
        <p:spPr>
          <a:xfrm>
            <a:off x="457200" y="533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00548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447675" y="5824538"/>
            <a:ext cx="11290300" cy="8302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19" descr="ActionCOACH_LOGO2019_W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99563" y="6002338"/>
            <a:ext cx="2400300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/>
        </p:nvSpPr>
        <p:spPr>
          <a:xfrm>
            <a:off x="515938" y="6180138"/>
            <a:ext cx="20923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9B3E7"/>
                </a:solidFill>
                <a:latin typeface="Poppins"/>
                <a:ea typeface="Poppins"/>
                <a:cs typeface="Poppins"/>
                <a:sym typeface="Poppins"/>
              </a:rPr>
              <a:t>actioncoach.com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e imágenes prediseñadas" type="txAndClipArt">
  <p:cSld name="TEXT_AND_CLIPAR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1"/>
          </p:nvPr>
        </p:nvSpPr>
        <p:spPr>
          <a:xfrm>
            <a:off x="609605" y="1600201"/>
            <a:ext cx="538480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>
            <a:spLocks noGrp="1"/>
          </p:cNvSpPr>
          <p:nvPr>
            <p:ph type="clipArt" idx="2"/>
          </p:nvPr>
        </p:nvSpPr>
        <p:spPr>
          <a:xfrm>
            <a:off x="6197604" y="1600201"/>
            <a:ext cx="538480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548F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684212" y="4560743"/>
            <a:ext cx="6400800" cy="123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960"/>
              </a:spcBef>
              <a:spcAft>
                <a:spcPts val="0"/>
              </a:spcAft>
              <a:buSzPts val="3840"/>
              <a:buNone/>
              <a:defRPr sz="4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32" name="Google Shape;32;p3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" name="Google Shape;33;p3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" name="Google Shape;34;p3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35;p3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36;p3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7" name="Google Shape;3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50424" y="6309255"/>
            <a:ext cx="2303463" cy="41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413" y="233363"/>
            <a:ext cx="7424738" cy="4185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e imágenes prediseñadas" type="txAndClipArt">
  <p:cSld name="TEXT_AND_CLIPAR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609605" y="1600201"/>
            <a:ext cx="538480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2"/>
          <p:cNvSpPr>
            <a:spLocks noGrp="1"/>
          </p:cNvSpPr>
          <p:nvPr>
            <p:ph type="clipArt" idx="2"/>
          </p:nvPr>
        </p:nvSpPr>
        <p:spPr>
          <a:xfrm>
            <a:off x="6197604" y="1600201"/>
            <a:ext cx="538480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dk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>
            <a:spLocks noGrp="1"/>
          </p:cNvSpPr>
          <p:nvPr>
            <p:ph type="body" idx="1"/>
          </p:nvPr>
        </p:nvSpPr>
        <p:spPr>
          <a:xfrm>
            <a:off x="638436" y="1327718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algn="l">
              <a:spcBef>
                <a:spcPts val="400"/>
              </a:spcBef>
              <a:spcAft>
                <a:spcPts val="0"/>
              </a:spcAft>
              <a:buSzPts val="1600"/>
              <a:buChar char="▶"/>
              <a:defRPr>
                <a:solidFill>
                  <a:srgbClr val="CD163F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Clr>
                <a:srgbClr val="75787B"/>
              </a:buClr>
              <a:buSzPts val="1440"/>
              <a:buFont typeface="Arial"/>
              <a:buChar char="•"/>
              <a:defRPr/>
            </a:lvl2pPr>
            <a:lvl3pPr marL="1371600" lvl="2" indent="-309880" algn="l">
              <a:spcBef>
                <a:spcPts val="600"/>
              </a:spcBef>
              <a:spcAft>
                <a:spcPts val="0"/>
              </a:spcAft>
              <a:buClr>
                <a:srgbClr val="75787B"/>
              </a:buClr>
              <a:buSzPts val="1280"/>
              <a:buFont typeface="Noto Sans Symbols"/>
              <a:buChar char="▪"/>
              <a:defRPr/>
            </a:lvl3pPr>
            <a:lvl4pPr marL="1828800" lvl="3" indent="-299719" algn="l">
              <a:spcBef>
                <a:spcPts val="600"/>
              </a:spcBef>
              <a:spcAft>
                <a:spcPts val="0"/>
              </a:spcAft>
              <a:buClr>
                <a:srgbClr val="75787B"/>
              </a:buClr>
              <a:buSzPts val="1120"/>
              <a:buFont typeface="Noto Sans Symbols"/>
              <a:buChar char="▪"/>
              <a:defRPr/>
            </a:lvl4pPr>
            <a:lvl5pPr marL="2286000" lvl="4" indent="-299720" algn="l">
              <a:spcBef>
                <a:spcPts val="600"/>
              </a:spcBef>
              <a:spcAft>
                <a:spcPts val="0"/>
              </a:spcAft>
              <a:buClr>
                <a:srgbClr val="75787B"/>
              </a:buClr>
              <a:buSzPts val="1120"/>
              <a:buFont typeface="Noto Sans Symbols"/>
              <a:buChar char="▪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grpSp>
        <p:nvGrpSpPr>
          <p:cNvPr id="243" name="Google Shape;243;p35"/>
          <p:cNvGrpSpPr/>
          <p:nvPr/>
        </p:nvGrpSpPr>
        <p:grpSpPr>
          <a:xfrm>
            <a:off x="9172836" y="3875067"/>
            <a:ext cx="3038215" cy="2838449"/>
            <a:chOff x="6108169" y="-77741"/>
            <a:chExt cx="5950084" cy="6422351"/>
          </a:xfrm>
        </p:grpSpPr>
        <p:cxnSp>
          <p:nvCxnSpPr>
            <p:cNvPr id="244" name="Google Shape;244;p35"/>
            <p:cNvCxnSpPr/>
            <p:nvPr/>
          </p:nvCxnSpPr>
          <p:spPr>
            <a:xfrm flipH="1">
              <a:off x="8228013" y="-77741"/>
              <a:ext cx="3810000" cy="3810001"/>
            </a:xfrm>
            <a:prstGeom prst="straightConnector1">
              <a:avLst/>
            </a:prstGeom>
            <a:noFill/>
            <a:ln w="12700" cap="flat" cmpd="sng">
              <a:solidFill>
                <a:srgbClr val="CD163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5" name="Google Shape;245;p35"/>
            <p:cNvCxnSpPr/>
            <p:nvPr/>
          </p:nvCxnSpPr>
          <p:spPr>
            <a:xfrm flipH="1">
              <a:off x="6108169" y="461045"/>
              <a:ext cx="5950084" cy="5883565"/>
            </a:xfrm>
            <a:prstGeom prst="straightConnector1">
              <a:avLst/>
            </a:prstGeom>
            <a:noFill/>
            <a:ln w="12700" cap="flat" cmpd="sng">
              <a:solidFill>
                <a:srgbClr val="CD163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6" name="Google Shape;246;p35"/>
            <p:cNvCxnSpPr/>
            <p:nvPr/>
          </p:nvCxnSpPr>
          <p:spPr>
            <a:xfrm flipH="1">
              <a:off x="7335839" y="242407"/>
              <a:ext cx="4702173" cy="4621309"/>
            </a:xfrm>
            <a:prstGeom prst="straightConnector1">
              <a:avLst/>
            </a:prstGeom>
            <a:noFill/>
            <a:ln w="31750" cap="flat" cmpd="sng">
              <a:solidFill>
                <a:srgbClr val="00548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7" name="Google Shape;247;p35"/>
            <p:cNvCxnSpPr/>
            <p:nvPr/>
          </p:nvCxnSpPr>
          <p:spPr>
            <a:xfrm flipH="1">
              <a:off x="7845425" y="719663"/>
              <a:ext cx="4175519" cy="4233339"/>
            </a:xfrm>
            <a:prstGeom prst="straightConnector1">
              <a:avLst/>
            </a:prstGeom>
            <a:noFill/>
            <a:ln w="31750" cap="flat" cmpd="sng">
              <a:solidFill>
                <a:srgbClr val="00548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48" name="Google Shape;24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22" y="6212926"/>
            <a:ext cx="1827995" cy="54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5693" y="6339946"/>
            <a:ext cx="2079625" cy="41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2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2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3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4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2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>
            <a:spLocks noGrp="1"/>
          </p:cNvSpPr>
          <p:nvPr>
            <p:ph type="pic" idx="2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8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11" name="Google Shape;11;p1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" name="Google Shape;13;p1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1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" name="Google Shape;15;p1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18" name="Google Shape;18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329943" y="5994399"/>
            <a:ext cx="2350013" cy="697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9750424" y="6309255"/>
            <a:ext cx="2303463" cy="4159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29943" y="5994399"/>
            <a:ext cx="2350013" cy="697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750424" y="6309255"/>
            <a:ext cx="2303463" cy="4159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8F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34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232" name="Google Shape;232;p34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3" name="Google Shape;233;p34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4" name="Google Shape;234;p34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5" name="Google Shape;235;p34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6" name="Google Shape;236;p34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37" name="Google Shape;237;p34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239" name="Google Shape;23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943" y="5994399"/>
            <a:ext cx="2350013" cy="697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0424" y="6309255"/>
            <a:ext cx="2303463" cy="4159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rainyquote.com/authors/bob-hope-quote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rainyquote.com/authors/adam-cohen-quot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?title=Richard_Branson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guillermovillamil@actioncoach.co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2.xml"/><Relationship Id="rId5" Type="http://schemas.openxmlformats.org/officeDocument/2006/relationships/hyperlink" Target="mailto:pbermudez@ibcargentina.com.ar" TargetMode="External"/><Relationship Id="rId4" Type="http://schemas.openxmlformats.org/officeDocument/2006/relationships/hyperlink" Target="mailto:drobledo@estudiorgr.com.a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>
            <a:spLocks noGrp="1"/>
          </p:cNvSpPr>
          <p:nvPr>
            <p:ph type="body" idx="1"/>
          </p:nvPr>
        </p:nvSpPr>
        <p:spPr>
          <a:xfrm>
            <a:off x="638436" y="1327718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18415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255" name="Google Shape;255;p36" descr="A picture containing text, monitor, television,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7584" b="7397"/>
          <a:stretch/>
        </p:blipFill>
        <p:spPr>
          <a:xfrm>
            <a:off x="3175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6"/>
          <p:cNvSpPr/>
          <p:nvPr/>
        </p:nvSpPr>
        <p:spPr>
          <a:xfrm>
            <a:off x="0" y="355600"/>
            <a:ext cx="12192000" cy="6146800"/>
          </a:xfrm>
          <a:prstGeom prst="rect">
            <a:avLst/>
          </a:prstGeom>
          <a:gradFill>
            <a:gsLst>
              <a:gs pos="0">
                <a:srgbClr val="CD163F"/>
              </a:gs>
              <a:gs pos="92000">
                <a:srgbClr val="CD163F">
                  <a:alpha val="9803"/>
                </a:srgbClr>
              </a:gs>
              <a:gs pos="100000">
                <a:srgbClr val="CD163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6"/>
          <p:cNvSpPr txBox="1"/>
          <p:nvPr/>
        </p:nvSpPr>
        <p:spPr>
          <a:xfrm>
            <a:off x="568411" y="1527920"/>
            <a:ext cx="575743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CRISIS EVITADA 1</a:t>
            </a:r>
            <a:endParaRPr/>
          </a:p>
        </p:txBody>
      </p:sp>
      <p:sp>
        <p:nvSpPr>
          <p:cNvPr id="258" name="Google Shape;258;p36"/>
          <p:cNvSpPr txBox="1"/>
          <p:nvPr/>
        </p:nvSpPr>
        <p:spPr>
          <a:xfrm>
            <a:off x="568410" y="3979577"/>
            <a:ext cx="981126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4D15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12 PASOS QUE TU NEGOCIO NECESITA PARA AFRONTAR EL PÁNICO ECONÓMICO ACTUAL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45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390" name="Google Shape;390;p45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1" name="Google Shape;391;p45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2" name="Google Shape;392;p45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3" name="Google Shape;393;p45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4" name="Google Shape;394;p45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95" name="Google Shape;395;p45"/>
          <p:cNvSpPr txBox="1"/>
          <p:nvPr/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PASO 5: REDUCIR</a:t>
            </a:r>
            <a:endParaRPr/>
          </a:p>
        </p:txBody>
      </p:sp>
      <p:pic>
        <p:nvPicPr>
          <p:cNvPr id="396" name="Google Shape;39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5676" y="733647"/>
            <a:ext cx="3575884" cy="3575884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5"/>
          <p:cNvSpPr txBox="1"/>
          <p:nvPr/>
        </p:nvSpPr>
        <p:spPr>
          <a:xfrm>
            <a:off x="5382371" y="767112"/>
            <a:ext cx="6600078" cy="35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9144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La reducción de costos debe ser la máxima prioridad en la crisis. La clave es reducir los costos de manera inteligente y flexible, minimizando así las repercusiones negativas a largo plazo.” - </a:t>
            </a:r>
            <a:r>
              <a:rPr lang="en-US" sz="1800" b="1" u="sng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Hermann Simon</a:t>
            </a:r>
            <a:endParaRPr/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endParaRPr sz="18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46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404" name="Google Shape;404;p46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5" name="Google Shape;405;p46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6" name="Google Shape;406;p46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7" name="Google Shape;407;p46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8" name="Google Shape;408;p46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09" name="Google Shape;409;p46"/>
          <p:cNvSpPr txBox="1"/>
          <p:nvPr/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PASO 6: CRÉDITO Y FINANCIACIÓN</a:t>
            </a:r>
            <a:endParaRPr/>
          </a:p>
        </p:txBody>
      </p:sp>
      <p:pic>
        <p:nvPicPr>
          <p:cNvPr id="410" name="Google Shape;410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5676" y="733647"/>
            <a:ext cx="3575884" cy="3575884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6"/>
          <p:cNvSpPr txBox="1"/>
          <p:nvPr/>
        </p:nvSpPr>
        <p:spPr>
          <a:xfrm>
            <a:off x="6960443" y="733647"/>
            <a:ext cx="3112948" cy="35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9144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“Un banco es un lugar que le prestará dinero si puede demostrar que no lo necesita.” - </a:t>
            </a:r>
            <a:r>
              <a:rPr lang="en-US" sz="1800" b="1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Bob Hope</a:t>
            </a:r>
            <a:endParaRPr sz="1800" b="1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endParaRPr sz="1800" b="1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47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418" name="Google Shape;418;p47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9" name="Google Shape;419;p47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" name="Google Shape;420;p47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1" name="Google Shape;421;p47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2" name="Google Shape;422;p47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23" name="Google Shape;423;p47"/>
          <p:cNvSpPr txBox="1"/>
          <p:nvPr/>
        </p:nvSpPr>
        <p:spPr>
          <a:xfrm>
            <a:off x="520173" y="1434996"/>
            <a:ext cx="9109601" cy="137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sz="3600" b="1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HERRAMIENTAS FISCALES Y FINANCIERAS PARA TIEMPOS DE CRISIS</a:t>
            </a:r>
            <a:endParaRPr sz="3600" b="1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47"/>
          <p:cNvSpPr txBox="1"/>
          <p:nvPr/>
        </p:nvSpPr>
        <p:spPr>
          <a:xfrm>
            <a:off x="520174" y="4109202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</a:pPr>
            <a:r>
              <a:rPr lang="en-US" sz="2400" b="1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Contador Diego Robledo </a:t>
            </a:r>
            <a:r>
              <a:rPr lang="en-US" sz="2800" b="1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ESTUDIO RGR </a:t>
            </a:r>
            <a:endParaRPr sz="2800" b="1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48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431" name="Google Shape;431;p48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2" name="Google Shape;432;p48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3" name="Google Shape;433;p48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4" name="Google Shape;434;p48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5" name="Google Shape;435;p48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36" name="Google Shape;436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48"/>
          <p:cNvSpPr txBox="1"/>
          <p:nvPr/>
        </p:nvSpPr>
        <p:spPr>
          <a:xfrm>
            <a:off x="684212" y="4799010"/>
            <a:ext cx="9269412" cy="115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r>
              <a:rPr lang="en-US" sz="3600" b="1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INTRODUCCIÓN	</a:t>
            </a:r>
            <a:endParaRPr/>
          </a:p>
        </p:txBody>
      </p:sp>
      <p:sp>
        <p:nvSpPr>
          <p:cNvPr id="438" name="Google Shape;438;p48"/>
          <p:cNvSpPr/>
          <p:nvPr/>
        </p:nvSpPr>
        <p:spPr>
          <a:xfrm>
            <a:off x="1" y="0"/>
            <a:ext cx="12188825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lt1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39" name="Google Shape;439;p48"/>
          <p:cNvGrpSpPr/>
          <p:nvPr/>
        </p:nvGrpSpPr>
        <p:grpSpPr>
          <a:xfrm>
            <a:off x="1005012" y="769822"/>
            <a:ext cx="10175625" cy="3150001"/>
            <a:chOff x="39812" y="126883"/>
            <a:chExt cx="10175625" cy="3150001"/>
          </a:xfrm>
        </p:grpSpPr>
        <p:sp>
          <p:nvSpPr>
            <p:cNvPr id="440" name="Google Shape;440;p48"/>
            <p:cNvSpPr/>
            <p:nvPr/>
          </p:nvSpPr>
          <p:spPr>
            <a:xfrm>
              <a:off x="632124" y="126883"/>
              <a:ext cx="1852875" cy="1852875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A50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8"/>
            <p:cNvSpPr/>
            <p:nvPr/>
          </p:nvSpPr>
          <p:spPr>
            <a:xfrm>
              <a:off x="1026999" y="521758"/>
              <a:ext cx="1063125" cy="106312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8"/>
            <p:cNvSpPr/>
            <p:nvPr/>
          </p:nvSpPr>
          <p:spPr>
            <a:xfrm>
              <a:off x="39812" y="2556884"/>
              <a:ext cx="3037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8"/>
            <p:cNvSpPr txBox="1"/>
            <p:nvPr/>
          </p:nvSpPr>
          <p:spPr>
            <a:xfrm>
              <a:off x="39812" y="2556884"/>
              <a:ext cx="3037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entury Gothic"/>
                <a:buNone/>
              </a:pPr>
              <a:r>
                <a:rPr lang="en-US" sz="1500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APLICACIÓN DE HERRAMIENTAS FISCALES Y FINANCIERAS</a:t>
              </a:r>
              <a:endPara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4" name="Google Shape;444;p48"/>
            <p:cNvSpPr/>
            <p:nvPr/>
          </p:nvSpPr>
          <p:spPr>
            <a:xfrm>
              <a:off x="4201187" y="126883"/>
              <a:ext cx="1852875" cy="1852875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119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8"/>
            <p:cNvSpPr/>
            <p:nvPr/>
          </p:nvSpPr>
          <p:spPr>
            <a:xfrm>
              <a:off x="4596062" y="521758"/>
              <a:ext cx="1063125" cy="106312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8"/>
            <p:cNvSpPr/>
            <p:nvPr/>
          </p:nvSpPr>
          <p:spPr>
            <a:xfrm>
              <a:off x="3608875" y="2556884"/>
              <a:ext cx="3037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8"/>
            <p:cNvSpPr txBox="1"/>
            <p:nvPr/>
          </p:nvSpPr>
          <p:spPr>
            <a:xfrm>
              <a:off x="3608875" y="2556884"/>
              <a:ext cx="3037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entury Gothic"/>
                <a:buNone/>
              </a:pPr>
              <a:r>
                <a:rPr lang="en-US" sz="1500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REPROGRAMACIÓN Y ANÁLISIS DE LOS NUEVOS CICLOS EN EL TIEMPO</a:t>
              </a:r>
              <a:endPara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8" name="Google Shape;448;p48"/>
            <p:cNvSpPr/>
            <p:nvPr/>
          </p:nvSpPr>
          <p:spPr>
            <a:xfrm>
              <a:off x="7770250" y="126883"/>
              <a:ext cx="1852875" cy="1852875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689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8"/>
            <p:cNvSpPr/>
            <p:nvPr/>
          </p:nvSpPr>
          <p:spPr>
            <a:xfrm>
              <a:off x="8165125" y="521758"/>
              <a:ext cx="1063125" cy="106312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8"/>
            <p:cNvSpPr/>
            <p:nvPr/>
          </p:nvSpPr>
          <p:spPr>
            <a:xfrm>
              <a:off x="7177937" y="2556884"/>
              <a:ext cx="3037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8"/>
            <p:cNvSpPr txBox="1"/>
            <p:nvPr/>
          </p:nvSpPr>
          <p:spPr>
            <a:xfrm>
              <a:off x="7177937" y="2556884"/>
              <a:ext cx="3037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entury Gothic"/>
                <a:buNone/>
              </a:pPr>
              <a:r>
                <a:rPr lang="en-US" sz="1500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OPORTUNIDAD DE REORDENAMIENTO FISCAL, CONTABLE Y FINANCIERO</a:t>
              </a:r>
              <a:endPara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oogle Shape;457;p49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458" name="Google Shape;458;p49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9" name="Google Shape;459;p49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0" name="Google Shape;460;p49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1" name="Google Shape;461;p49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2" name="Google Shape;462;p49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63" name="Google Shape;463;p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4" name="Google Shape;464;p49"/>
          <p:cNvSpPr txBox="1"/>
          <p:nvPr/>
        </p:nvSpPr>
        <p:spPr>
          <a:xfrm>
            <a:off x="684210" y="5137366"/>
            <a:ext cx="9269412" cy="115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sz="3600" b="1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BENEFICIOS FISCALES VIGENTES</a:t>
            </a:r>
            <a:r>
              <a:rPr lang="en-US" sz="36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</p:txBody>
      </p:sp>
      <p:sp>
        <p:nvSpPr>
          <p:cNvPr id="465" name="Google Shape;465;p49"/>
          <p:cNvSpPr/>
          <p:nvPr/>
        </p:nvSpPr>
        <p:spPr>
          <a:xfrm>
            <a:off x="1" y="0"/>
            <a:ext cx="12188825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lt1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49"/>
          <p:cNvSpPr txBox="1"/>
          <p:nvPr/>
        </p:nvSpPr>
        <p:spPr>
          <a:xfrm>
            <a:off x="926565" y="251993"/>
            <a:ext cx="3070034" cy="71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▶"/>
            </a:pPr>
            <a:r>
              <a:rPr lang="en-US" sz="2000" b="1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Registro MiPymes AFIP</a:t>
            </a:r>
            <a:endParaRPr sz="2000" b="1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49"/>
          <p:cNvSpPr txBox="1"/>
          <p:nvPr/>
        </p:nvSpPr>
        <p:spPr>
          <a:xfrm>
            <a:off x="955059" y="1025773"/>
            <a:ext cx="3049702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</a:pPr>
            <a:r>
              <a:rPr lang="en-US" sz="1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Alicuota Reducida para Cargas Sociales.</a:t>
            </a:r>
            <a:endParaRPr/>
          </a:p>
          <a:p>
            <a:pPr marL="285750" marR="0" lvl="0" indent="-285750" algn="l" rtl="0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</a:pPr>
            <a:r>
              <a:rPr lang="en-US" sz="1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IVA Diferido a 90 días y Certificado de No Retención.</a:t>
            </a:r>
            <a:endParaRPr/>
          </a:p>
          <a:p>
            <a:pPr marL="285750" marR="0" lvl="0" indent="-285750" algn="l" rtl="0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</a:pPr>
            <a:r>
              <a:rPr lang="en-US" sz="1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Compensación del Impuesto al Cheque en el pago de Ganancias.</a:t>
            </a:r>
            <a:endParaRPr/>
          </a:p>
          <a:p>
            <a:pPr marL="285750" marR="0" lvl="0" indent="-285750" algn="l" rtl="0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</a:pPr>
            <a:r>
              <a:rPr lang="en-US" sz="1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Reducción de retenciones para micro empresas de comercio.</a:t>
            </a:r>
            <a:endParaRPr/>
          </a:p>
          <a:p>
            <a:pPr marL="285750" marR="0" lvl="0" indent="-285750" algn="l" rtl="0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</a:pPr>
            <a:r>
              <a:rPr lang="en-US" sz="1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Planes de Pagos y Embargos.</a:t>
            </a:r>
            <a:endParaRPr/>
          </a:p>
          <a:p>
            <a:pPr marL="285750" marR="0" lvl="0" indent="-285750" algn="l" rtl="0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</a:pPr>
            <a:r>
              <a:rPr lang="en-US" sz="1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Plazo de 45 días para cancelar obligaciones fiscales sin ser intimado.</a:t>
            </a:r>
            <a:endParaRPr sz="1200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p49"/>
          <p:cNvSpPr txBox="1"/>
          <p:nvPr/>
        </p:nvSpPr>
        <p:spPr>
          <a:xfrm>
            <a:off x="4923162" y="202695"/>
            <a:ext cx="3063240" cy="71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▶"/>
            </a:pPr>
            <a:r>
              <a:rPr lang="en-US" sz="2000" b="1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Moratoria AFIP Ley 27.541 RG 4667</a:t>
            </a:r>
            <a:endParaRPr sz="2000" b="1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9" name="Google Shape;469;p49"/>
          <p:cNvSpPr txBox="1"/>
          <p:nvPr/>
        </p:nvSpPr>
        <p:spPr>
          <a:xfrm>
            <a:off x="4839119" y="1084072"/>
            <a:ext cx="3063240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</a:pPr>
            <a:r>
              <a:rPr lang="en-US" sz="1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Adhesión de Deudas Fiscales y de Seguridad Social vencidas al 30/11/2019.</a:t>
            </a:r>
            <a:endParaRPr/>
          </a:p>
          <a:p>
            <a:pPr marL="285750" marR="0" lvl="0" indent="-285750" algn="l" rtl="0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</a:pPr>
            <a:r>
              <a:rPr lang="en-US" sz="1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 de Facilidades hasta en 120 cuotas.</a:t>
            </a:r>
            <a:endParaRPr/>
          </a:p>
          <a:p>
            <a:pPr marL="285750" marR="0" lvl="0" indent="-285750" algn="l" rtl="0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</a:pPr>
            <a:r>
              <a:rPr lang="en-US" sz="1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Condonaciones de intereses resarcitorios y punitorios y de sanciones formales y materiales.</a:t>
            </a:r>
            <a:endParaRPr/>
          </a:p>
          <a:p>
            <a:pPr marL="285750" marR="0" lvl="0" indent="-285750" algn="l" rtl="0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</a:pPr>
            <a:r>
              <a:rPr lang="en-US" sz="1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Descuento de la deuda por pago al contado.</a:t>
            </a:r>
            <a:endParaRPr/>
          </a:p>
          <a:p>
            <a:pPr marL="285750" marR="0" lvl="0" indent="-285750" algn="l" rtl="0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</a:pPr>
            <a:r>
              <a:rPr lang="en-US" sz="1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Reformulación de planes vigentes y adhesión de deuda de planes caducos.</a:t>
            </a:r>
            <a:endParaRPr/>
          </a:p>
          <a:p>
            <a:pPr marL="285750" marR="0" lvl="0" indent="-285750" algn="l" rtl="0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</a:pPr>
            <a:r>
              <a:rPr lang="en-US" sz="1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Levantamiento de embargos y otras medidas cautelares.</a:t>
            </a:r>
            <a:endParaRPr sz="1200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0" name="Google Shape;470;p49"/>
          <p:cNvSpPr txBox="1"/>
          <p:nvPr/>
        </p:nvSpPr>
        <p:spPr>
          <a:xfrm>
            <a:off x="8418611" y="202695"/>
            <a:ext cx="3070025" cy="823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▶"/>
            </a:pPr>
            <a:r>
              <a:rPr lang="en-US" sz="2000" b="1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 de pagos ARBA Ley 15.165</a:t>
            </a:r>
            <a:endParaRPr sz="2000" b="1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1" name="Google Shape;471;p49"/>
          <p:cNvSpPr txBox="1"/>
          <p:nvPr/>
        </p:nvSpPr>
        <p:spPr>
          <a:xfrm>
            <a:off x="8418610" y="1090427"/>
            <a:ext cx="3070025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</a:pPr>
            <a:r>
              <a:rPr lang="en-US" sz="1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Regularización de deudas de Ingresos Brutos, inmobiliario y automor y sellos hasta en 120 cuotas.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</a:pPr>
            <a:r>
              <a:rPr lang="en-US" sz="1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Condonación del 100% de los intereses, multas y accesorios.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</a:pPr>
            <a:r>
              <a:rPr lang="en-US" sz="1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Adhesión de deudas vencidas al 31/12/2019 incluidas las que se encuentran en instancias prejudicial y judicial.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</a:pPr>
            <a:r>
              <a:rPr lang="en-US" sz="1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Reformulación de planes anteriores vigentes y caducos y levantamiento de embargos y medidas cautelares.</a:t>
            </a:r>
            <a:endParaRPr/>
          </a:p>
          <a:p>
            <a:pPr marL="285750" marR="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000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000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0">
              <a:srgbClr val="05578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50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478" name="Google Shape;478;p50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9" name="Google Shape;479;p50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0" name="Google Shape;480;p50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1" name="Google Shape;481;p50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2" name="Google Shape;482;p50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83" name="Google Shape;483;p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4" name="Google Shape;484;p50"/>
          <p:cNvSpPr/>
          <p:nvPr/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dk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85" name="Google Shape;485;p50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486" name="Google Shape;486;p50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7" name="Google Shape;487;p50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8" name="Google Shape;488;p50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9" name="Google Shape;489;p50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0" name="Google Shape;490;p50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91" name="Google Shape;491;p50"/>
          <p:cNvSpPr txBox="1"/>
          <p:nvPr/>
        </p:nvSpPr>
        <p:spPr>
          <a:xfrm>
            <a:off x="7757638" y="941424"/>
            <a:ext cx="3874919" cy="324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r>
              <a:rPr lang="en-US" sz="3600" b="1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ALGUNOS BENEFICIOS FINANCIEROS VIGENTES</a:t>
            </a:r>
            <a:endParaRPr sz="3600" b="1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92" name="Google Shape;492;p50"/>
          <p:cNvGrpSpPr/>
          <p:nvPr/>
        </p:nvGrpSpPr>
        <p:grpSpPr>
          <a:xfrm>
            <a:off x="940645" y="1553643"/>
            <a:ext cx="6190459" cy="3544273"/>
            <a:chOff x="0" y="612219"/>
            <a:chExt cx="6190459" cy="3544273"/>
          </a:xfrm>
        </p:grpSpPr>
        <p:sp>
          <p:nvSpPr>
            <p:cNvPr id="493" name="Google Shape;493;p50"/>
            <p:cNvSpPr/>
            <p:nvPr/>
          </p:nvSpPr>
          <p:spPr>
            <a:xfrm>
              <a:off x="0" y="612219"/>
              <a:ext cx="6190459" cy="476701"/>
            </a:xfrm>
            <a:prstGeom prst="roundRect">
              <a:avLst>
                <a:gd name="adj" fmla="val 16667"/>
              </a:avLst>
            </a:prstGeom>
            <a:solidFill>
              <a:srgbClr val="A50B82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50"/>
            <p:cNvSpPr txBox="1"/>
            <p:nvPr/>
          </p:nvSpPr>
          <p:spPr>
            <a:xfrm>
              <a:off x="23271" y="635490"/>
              <a:ext cx="6143917" cy="430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entury Gothic"/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Utilización de Factura de Crédito Electrónica.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5" name="Google Shape;495;p50"/>
            <p:cNvSpPr/>
            <p:nvPr/>
          </p:nvSpPr>
          <p:spPr>
            <a:xfrm>
              <a:off x="0" y="1123481"/>
              <a:ext cx="6190459" cy="476701"/>
            </a:xfrm>
            <a:prstGeom prst="roundRect">
              <a:avLst>
                <a:gd name="adj" fmla="val 16667"/>
              </a:avLst>
            </a:prstGeom>
            <a:solidFill>
              <a:srgbClr val="870DA1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50"/>
            <p:cNvSpPr txBox="1"/>
            <p:nvPr/>
          </p:nvSpPr>
          <p:spPr>
            <a:xfrm>
              <a:off x="23271" y="1146752"/>
              <a:ext cx="6143917" cy="430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entury Gothic"/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Financiación especial para microempresas (Registro MIPymes AFIP)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7" name="Google Shape;497;p50"/>
            <p:cNvSpPr/>
            <p:nvPr/>
          </p:nvSpPr>
          <p:spPr>
            <a:xfrm>
              <a:off x="0" y="1634743"/>
              <a:ext cx="6190459" cy="476701"/>
            </a:xfrm>
            <a:prstGeom prst="roundRect">
              <a:avLst>
                <a:gd name="adj" fmla="val 16667"/>
              </a:avLst>
            </a:prstGeom>
            <a:solidFill>
              <a:srgbClr val="4B0E9F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50"/>
            <p:cNvSpPr txBox="1"/>
            <p:nvPr/>
          </p:nvSpPr>
          <p:spPr>
            <a:xfrm>
              <a:off x="23271" y="1658014"/>
              <a:ext cx="6143917" cy="430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entury Gothic"/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Beneficio para Capital Emprendedor.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9" name="Google Shape;499;p50"/>
            <p:cNvSpPr/>
            <p:nvPr/>
          </p:nvSpPr>
          <p:spPr>
            <a:xfrm>
              <a:off x="0" y="2146005"/>
              <a:ext cx="6190459" cy="476701"/>
            </a:xfrm>
            <a:prstGeom prst="roundRect">
              <a:avLst>
                <a:gd name="adj" fmla="val 16667"/>
              </a:avLst>
            </a:prstGeom>
            <a:solidFill>
              <a:srgbClr val="120F9C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50"/>
            <p:cNvSpPr txBox="1"/>
            <p:nvPr/>
          </p:nvSpPr>
          <p:spPr>
            <a:xfrm>
              <a:off x="23271" y="2169276"/>
              <a:ext cx="6143917" cy="430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entury Gothic"/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Crédito para adquirir Controladores Fiscales por parte de micro-empresas.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1" name="Google Shape;501;p50"/>
            <p:cNvSpPr/>
            <p:nvPr/>
          </p:nvSpPr>
          <p:spPr>
            <a:xfrm>
              <a:off x="0" y="2657267"/>
              <a:ext cx="6190459" cy="476701"/>
            </a:xfrm>
            <a:prstGeom prst="roundRect">
              <a:avLst>
                <a:gd name="adj" fmla="val 16667"/>
              </a:avLst>
            </a:prstGeom>
            <a:solidFill>
              <a:srgbClr val="10469A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50"/>
            <p:cNvSpPr txBox="1"/>
            <p:nvPr/>
          </p:nvSpPr>
          <p:spPr>
            <a:xfrm>
              <a:off x="23271" y="2680538"/>
              <a:ext cx="6143917" cy="430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entury Gothic"/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Ampliación de asistencia del Programa de Recuperación Productiva (REPRO)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3" name="Google Shape;503;p50"/>
            <p:cNvSpPr/>
            <p:nvPr/>
          </p:nvSpPr>
          <p:spPr>
            <a:xfrm>
              <a:off x="0" y="3168529"/>
              <a:ext cx="6190459" cy="476701"/>
            </a:xfrm>
            <a:prstGeom prst="roundRect">
              <a:avLst>
                <a:gd name="adj" fmla="val 16667"/>
              </a:avLst>
            </a:prstGeom>
            <a:solidFill>
              <a:srgbClr val="117B98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50"/>
            <p:cNvSpPr txBox="1"/>
            <p:nvPr/>
          </p:nvSpPr>
          <p:spPr>
            <a:xfrm>
              <a:off x="23271" y="3191800"/>
              <a:ext cx="6143917" cy="430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entury Gothic"/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Líneas de Créditos al 20% anual para compra de equipamiento tecnológico para el fomento del trabajo remoto (home office).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5" name="Google Shape;505;p50"/>
            <p:cNvSpPr/>
            <p:nvPr/>
          </p:nvSpPr>
          <p:spPr>
            <a:xfrm>
              <a:off x="0" y="3679791"/>
              <a:ext cx="6190459" cy="476701"/>
            </a:xfrm>
            <a:prstGeom prst="roundRect">
              <a:avLst>
                <a:gd name="adj" fmla="val 16667"/>
              </a:avLst>
            </a:prstGeom>
            <a:solidFill>
              <a:srgbClr val="12957A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50"/>
            <p:cNvSpPr txBox="1"/>
            <p:nvPr/>
          </p:nvSpPr>
          <p:spPr>
            <a:xfrm>
              <a:off x="23271" y="3703062"/>
              <a:ext cx="6143917" cy="430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entury Gothic"/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Líneas de financiamiento para el Capital Semilla, descuentos en innovación digital y obtención de bonos fiscales para fabricación de bienes de capital.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51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513" name="Google Shape;513;p51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4" name="Google Shape;514;p51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5" name="Google Shape;515;p51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6" name="Google Shape;516;p51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7" name="Google Shape;517;p51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18" name="Google Shape;518;p5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51"/>
          <p:cNvSpPr txBox="1"/>
          <p:nvPr/>
        </p:nvSpPr>
        <p:spPr>
          <a:xfrm>
            <a:off x="684212" y="4799010"/>
            <a:ext cx="9269412" cy="115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r>
              <a:rPr lang="en-US" sz="3600" b="1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MEDIDAS EN DISCUSIÓN ACTUAL</a:t>
            </a:r>
            <a:r>
              <a:rPr lang="en-US" sz="3600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</p:txBody>
      </p:sp>
      <p:sp>
        <p:nvSpPr>
          <p:cNvPr id="520" name="Google Shape;520;p51"/>
          <p:cNvSpPr/>
          <p:nvPr/>
        </p:nvSpPr>
        <p:spPr>
          <a:xfrm>
            <a:off x="1" y="0"/>
            <a:ext cx="12188825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lt1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21" name="Google Shape;521;p51"/>
          <p:cNvGrpSpPr/>
          <p:nvPr/>
        </p:nvGrpSpPr>
        <p:grpSpPr>
          <a:xfrm>
            <a:off x="968705" y="1111238"/>
            <a:ext cx="10248239" cy="2467169"/>
            <a:chOff x="3505" y="468299"/>
            <a:chExt cx="10248239" cy="2467169"/>
          </a:xfrm>
        </p:grpSpPr>
        <p:sp>
          <p:nvSpPr>
            <p:cNvPr id="522" name="Google Shape;522;p51"/>
            <p:cNvSpPr/>
            <p:nvPr/>
          </p:nvSpPr>
          <p:spPr>
            <a:xfrm>
              <a:off x="3505" y="468299"/>
              <a:ext cx="1897822" cy="1138693"/>
            </a:xfrm>
            <a:prstGeom prst="rect">
              <a:avLst/>
            </a:prstGeom>
            <a:solidFill>
              <a:srgbClr val="A50B82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1"/>
            <p:cNvSpPr txBox="1"/>
            <p:nvPr/>
          </p:nvSpPr>
          <p:spPr>
            <a:xfrm>
              <a:off x="3505" y="468299"/>
              <a:ext cx="1897822" cy="1138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lang="en-US" sz="1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Prórroga general de vencimientos de AFIP y de todos los impuestos.</a:t>
              </a:r>
              <a:endParaRPr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4" name="Google Shape;524;p51"/>
            <p:cNvSpPr/>
            <p:nvPr/>
          </p:nvSpPr>
          <p:spPr>
            <a:xfrm>
              <a:off x="2091109" y="468299"/>
              <a:ext cx="1897822" cy="1138693"/>
            </a:xfrm>
            <a:prstGeom prst="rect">
              <a:avLst/>
            </a:prstGeom>
            <a:solidFill>
              <a:srgbClr val="11967B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1"/>
            <p:cNvSpPr txBox="1"/>
            <p:nvPr/>
          </p:nvSpPr>
          <p:spPr>
            <a:xfrm>
              <a:off x="2091109" y="468299"/>
              <a:ext cx="1897822" cy="1138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lang="en-US" sz="1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Extensión del plazo de adhesión a la Moratoria AFIP.</a:t>
              </a:r>
              <a:endParaRPr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6" name="Google Shape;526;p51"/>
            <p:cNvSpPr/>
            <p:nvPr/>
          </p:nvSpPr>
          <p:spPr>
            <a:xfrm>
              <a:off x="4178713" y="468299"/>
              <a:ext cx="1897822" cy="1138693"/>
            </a:xfrm>
            <a:prstGeom prst="rect">
              <a:avLst/>
            </a:prstGeom>
            <a:solidFill>
              <a:srgbClr val="689E1C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1"/>
            <p:cNvSpPr txBox="1"/>
            <p:nvPr/>
          </p:nvSpPr>
          <p:spPr>
            <a:xfrm>
              <a:off x="4178713" y="468299"/>
              <a:ext cx="1897822" cy="1138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lang="en-US" sz="1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Eximición de Cargas Sociales por 90 días.</a:t>
              </a:r>
              <a:endParaRPr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8" name="Google Shape;528;p51"/>
            <p:cNvSpPr/>
            <p:nvPr/>
          </p:nvSpPr>
          <p:spPr>
            <a:xfrm>
              <a:off x="6266318" y="468299"/>
              <a:ext cx="1897822" cy="1138693"/>
            </a:xfrm>
            <a:prstGeom prst="rect">
              <a:avLst/>
            </a:prstGeom>
            <a:solidFill>
              <a:srgbClr val="E77A35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1"/>
            <p:cNvSpPr txBox="1"/>
            <p:nvPr/>
          </p:nvSpPr>
          <p:spPr>
            <a:xfrm>
              <a:off x="6266318" y="468299"/>
              <a:ext cx="1897822" cy="1138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lang="en-US" sz="1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Ampliación de REPRO (Recuperación Productiva)</a:t>
              </a:r>
              <a:endParaRPr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0" name="Google Shape;530;p51"/>
            <p:cNvSpPr/>
            <p:nvPr/>
          </p:nvSpPr>
          <p:spPr>
            <a:xfrm>
              <a:off x="8353922" y="468299"/>
              <a:ext cx="1897822" cy="1138693"/>
            </a:xfrm>
            <a:prstGeom prst="rect">
              <a:avLst/>
            </a:prstGeom>
            <a:solidFill>
              <a:srgbClr val="C62024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1"/>
            <p:cNvSpPr txBox="1"/>
            <p:nvPr/>
          </p:nvSpPr>
          <p:spPr>
            <a:xfrm>
              <a:off x="8353922" y="468299"/>
              <a:ext cx="1897822" cy="1138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lang="en-US" sz="1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Reducción de impuestos.</a:t>
              </a:r>
              <a:endParaRPr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2" name="Google Shape;532;p51"/>
            <p:cNvSpPr/>
            <p:nvPr/>
          </p:nvSpPr>
          <p:spPr>
            <a:xfrm>
              <a:off x="3505" y="1796775"/>
              <a:ext cx="1897822" cy="1138693"/>
            </a:xfrm>
            <a:prstGeom prst="rect">
              <a:avLst/>
            </a:prstGeom>
            <a:solidFill>
              <a:srgbClr val="A50B82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1"/>
            <p:cNvSpPr txBox="1"/>
            <p:nvPr/>
          </p:nvSpPr>
          <p:spPr>
            <a:xfrm>
              <a:off x="3505" y="1796775"/>
              <a:ext cx="1897822" cy="1138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lang="en-US" sz="1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Suspensión de la doble indemnización.</a:t>
              </a:r>
              <a:endParaRPr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4" name="Google Shape;534;p51"/>
            <p:cNvSpPr/>
            <p:nvPr/>
          </p:nvSpPr>
          <p:spPr>
            <a:xfrm>
              <a:off x="2091109" y="1796775"/>
              <a:ext cx="1897822" cy="1138693"/>
            </a:xfrm>
            <a:prstGeom prst="rect">
              <a:avLst/>
            </a:prstGeom>
            <a:solidFill>
              <a:srgbClr val="11967B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1"/>
            <p:cNvSpPr txBox="1"/>
            <p:nvPr/>
          </p:nvSpPr>
          <p:spPr>
            <a:xfrm>
              <a:off x="2091109" y="1796775"/>
              <a:ext cx="1897822" cy="1138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lang="en-US" sz="1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Otorgamiento de nuevos montos en descubiertos bancarios.</a:t>
              </a:r>
              <a:endParaRPr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6" name="Google Shape;536;p51"/>
            <p:cNvSpPr/>
            <p:nvPr/>
          </p:nvSpPr>
          <p:spPr>
            <a:xfrm>
              <a:off x="4178713" y="1796775"/>
              <a:ext cx="1897822" cy="1138693"/>
            </a:xfrm>
            <a:prstGeom prst="rect">
              <a:avLst/>
            </a:prstGeom>
            <a:solidFill>
              <a:srgbClr val="689E1C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1"/>
            <p:cNvSpPr txBox="1"/>
            <p:nvPr/>
          </p:nvSpPr>
          <p:spPr>
            <a:xfrm>
              <a:off x="4178713" y="1796775"/>
              <a:ext cx="1897822" cy="1138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lang="en-US" sz="1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Líneas de financiamiento especiales para garantizar la producción de insumos y productos alimenticios.</a:t>
              </a:r>
              <a:endParaRPr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8" name="Google Shape;538;p51"/>
            <p:cNvSpPr/>
            <p:nvPr/>
          </p:nvSpPr>
          <p:spPr>
            <a:xfrm>
              <a:off x="6266318" y="1796775"/>
              <a:ext cx="1897822" cy="1138693"/>
            </a:xfrm>
            <a:prstGeom prst="rect">
              <a:avLst/>
            </a:prstGeom>
            <a:solidFill>
              <a:srgbClr val="E77A35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1"/>
            <p:cNvSpPr txBox="1"/>
            <p:nvPr/>
          </p:nvSpPr>
          <p:spPr>
            <a:xfrm>
              <a:off x="6266318" y="1796775"/>
              <a:ext cx="1897822" cy="1138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lang="en-US" sz="1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Readecuación del sistema de clearing bancario.</a:t>
              </a:r>
              <a:endParaRPr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0" name="Google Shape;540;p51"/>
            <p:cNvSpPr/>
            <p:nvPr/>
          </p:nvSpPr>
          <p:spPr>
            <a:xfrm>
              <a:off x="8353922" y="1796775"/>
              <a:ext cx="1897822" cy="1138693"/>
            </a:xfrm>
            <a:prstGeom prst="rect">
              <a:avLst/>
            </a:prstGeom>
            <a:solidFill>
              <a:srgbClr val="C62024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1"/>
            <p:cNvSpPr txBox="1"/>
            <p:nvPr/>
          </p:nvSpPr>
          <p:spPr>
            <a:xfrm>
              <a:off x="8353922" y="1796775"/>
              <a:ext cx="1897822" cy="1138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lang="en-US" sz="1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Eximición de cargos e intereses por parte de las entidades bancarias y tarjetas de crédito. </a:t>
              </a:r>
              <a:endParaRPr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52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548" name="Google Shape;548;p52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9" name="Google Shape;549;p52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0" name="Google Shape;550;p52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1" name="Google Shape;551;p52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2" name="Google Shape;552;p52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53" name="Google Shape;553;p52"/>
          <p:cNvSpPr txBox="1"/>
          <p:nvPr/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PASO 7: ADAPTABILIDAD</a:t>
            </a:r>
            <a:endParaRPr/>
          </a:p>
        </p:txBody>
      </p:sp>
      <p:pic>
        <p:nvPicPr>
          <p:cNvPr id="554" name="Google Shape;554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5676" y="733647"/>
            <a:ext cx="3575884" cy="3575884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52"/>
          <p:cNvSpPr txBox="1"/>
          <p:nvPr/>
        </p:nvSpPr>
        <p:spPr>
          <a:xfrm>
            <a:off x="7142083" y="733647"/>
            <a:ext cx="3575884" cy="35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9144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“Una forma de reducir la necesidad de despidos sería reducir las horas y distribuir el trabajo disponible entre más empleados.” - </a:t>
            </a:r>
            <a:r>
              <a:rPr lang="en-US" sz="1800" b="1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Adam Cohen</a:t>
            </a:r>
            <a:endParaRPr sz="1800" b="1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endParaRPr sz="1800" b="1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oogle Shape;561;p53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562" name="Google Shape;562;p53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3" name="Google Shape;563;p53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4" name="Google Shape;564;p53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5" name="Google Shape;565;p53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6" name="Google Shape;566;p53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67" name="Google Shape;567;p53"/>
          <p:cNvSpPr txBox="1"/>
          <p:nvPr/>
        </p:nvSpPr>
        <p:spPr>
          <a:xfrm>
            <a:off x="73767" y="4291013"/>
            <a:ext cx="10369336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PASO 8: PLANIFICÁ EL TRABAJO DESDE CASA</a:t>
            </a:r>
            <a:endParaRPr/>
          </a:p>
        </p:txBody>
      </p:sp>
      <p:pic>
        <p:nvPicPr>
          <p:cNvPr id="568" name="Google Shape;568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5676" y="733647"/>
            <a:ext cx="3575884" cy="3575884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53"/>
          <p:cNvSpPr txBox="1"/>
          <p:nvPr/>
        </p:nvSpPr>
        <p:spPr>
          <a:xfrm>
            <a:off x="6499654" y="733647"/>
            <a:ext cx="4419171" cy="35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9144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“La opción de trabajar desde casa cuando sea necesario, o probar un estilo de vida diferente sin tener que cambiar de trabajo, es una victoria para todos.” -  </a:t>
            </a:r>
            <a:r>
              <a:rPr lang="en-US" sz="1800" b="1" u="sng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Scott Berkun</a:t>
            </a:r>
            <a:endParaRPr sz="1800" b="1" u="sng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endParaRPr sz="18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5" name="Google Shape;575;p54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6" name="Google Shape;576;p54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7" name="Google Shape;577;p54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8" name="Google Shape;578;p54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9" name="Google Shape;579;p54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0" name="Google Shape;580;p5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54"/>
          <p:cNvSpPr/>
          <p:nvPr/>
        </p:nvSpPr>
        <p:spPr>
          <a:xfrm>
            <a:off x="0" y="-1"/>
            <a:ext cx="4639734" cy="6858000"/>
          </a:xfrm>
          <a:prstGeom prst="rect">
            <a:avLst/>
          </a:prstGeom>
          <a:solidFill>
            <a:srgbClr val="0F486F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54"/>
          <p:cNvSpPr/>
          <p:nvPr/>
        </p:nvSpPr>
        <p:spPr>
          <a:xfrm>
            <a:off x="0" y="-2"/>
            <a:ext cx="1438656" cy="6858000"/>
          </a:xfrm>
          <a:prstGeom prst="rect">
            <a:avLst/>
          </a:prstGeom>
          <a:solidFill>
            <a:srgbClr val="3F3F3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83" name="Google Shape;583;p54"/>
          <p:cNvGrpSpPr/>
          <p:nvPr/>
        </p:nvGrpSpPr>
        <p:grpSpPr>
          <a:xfrm>
            <a:off x="9206969" y="3449715"/>
            <a:ext cx="2981859" cy="3208867"/>
            <a:chOff x="9206969" y="2963333"/>
            <a:chExt cx="2981859" cy="3208867"/>
          </a:xfrm>
        </p:grpSpPr>
        <p:cxnSp>
          <p:nvCxnSpPr>
            <p:cNvPr id="584" name="Google Shape;584;p54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5" name="Google Shape;585;p54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6" name="Google Shape;586;p54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7" name="Google Shape;587;p54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8" name="Google Shape;588;p54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89" name="Google Shape;589;p54"/>
          <p:cNvSpPr txBox="1"/>
          <p:nvPr/>
        </p:nvSpPr>
        <p:spPr>
          <a:xfrm>
            <a:off x="5116738" y="685798"/>
            <a:ext cx="6159273" cy="4495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en-US" sz="4800" b="1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TRABAJO REMOTO</a:t>
            </a:r>
            <a:endParaRPr sz="4800" b="1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0" name="Google Shape;590;p54"/>
          <p:cNvSpPr txBox="1"/>
          <p:nvPr/>
        </p:nvSpPr>
        <p:spPr>
          <a:xfrm>
            <a:off x="3668225" y="372333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Herramientas disponibles</a:t>
            </a:r>
            <a:endParaRPr/>
          </a:p>
        </p:txBody>
      </p:sp>
      <p:sp>
        <p:nvSpPr>
          <p:cNvPr id="591" name="Google Shape;591;p54"/>
          <p:cNvSpPr txBox="1"/>
          <p:nvPr/>
        </p:nvSpPr>
        <p:spPr>
          <a:xfrm>
            <a:off x="274131" y="5952521"/>
            <a:ext cx="58097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Pablo Bermúdez </a:t>
            </a:r>
            <a:r>
              <a:rPr lang="en-US" sz="2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IBC ARGENTINA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37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265" name="Google Shape;265;p37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6" name="Google Shape;266;p37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7" name="Google Shape;267;p37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8" name="Google Shape;268;p37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9" name="Google Shape;269;p37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70" name="Google Shape;270;p37"/>
          <p:cNvSpPr txBox="1"/>
          <p:nvPr/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AGENDA</a:t>
            </a:r>
            <a:endParaRPr/>
          </a:p>
        </p:txBody>
      </p:sp>
      <p:grpSp>
        <p:nvGrpSpPr>
          <p:cNvPr id="271" name="Google Shape;271;p37"/>
          <p:cNvGrpSpPr/>
          <p:nvPr/>
        </p:nvGrpSpPr>
        <p:grpSpPr>
          <a:xfrm>
            <a:off x="723942" y="850668"/>
            <a:ext cx="10740938" cy="3285001"/>
            <a:chOff x="39730" y="164868"/>
            <a:chExt cx="10740938" cy="3285001"/>
          </a:xfrm>
        </p:grpSpPr>
        <p:sp>
          <p:nvSpPr>
            <p:cNvPr id="272" name="Google Shape;272;p37"/>
            <p:cNvSpPr/>
            <p:nvPr/>
          </p:nvSpPr>
          <p:spPr>
            <a:xfrm>
              <a:off x="664949" y="164868"/>
              <a:ext cx="1955812" cy="1955812"/>
            </a:xfrm>
            <a:prstGeom prst="ellipse">
              <a:avLst/>
            </a:prstGeom>
            <a:solidFill>
              <a:srgbClr val="A50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7"/>
            <p:cNvSpPr/>
            <p:nvPr/>
          </p:nvSpPr>
          <p:spPr>
            <a:xfrm>
              <a:off x="1081761" y="581681"/>
              <a:ext cx="1122187" cy="112218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7"/>
            <p:cNvSpPr/>
            <p:nvPr/>
          </p:nvSpPr>
          <p:spPr>
            <a:xfrm>
              <a:off x="39730" y="2729869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7"/>
            <p:cNvSpPr txBox="1"/>
            <p:nvPr/>
          </p:nvSpPr>
          <p:spPr>
            <a:xfrm>
              <a:off x="39730" y="2729869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entury Gothic"/>
                <a:buNone/>
              </a:pPr>
              <a:r>
                <a:rPr lang="en-US" sz="2100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PRIMEROS AUXILIOS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entury Gothic"/>
                <a:buNone/>
              </a:pPr>
              <a:r>
                <a:rPr lang="en-US" sz="2100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PLAN DE NEGOCIO</a:t>
              </a:r>
              <a:endParaRPr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6" name="Google Shape;276;p37"/>
            <p:cNvSpPr/>
            <p:nvPr/>
          </p:nvSpPr>
          <p:spPr>
            <a:xfrm>
              <a:off x="4432293" y="164868"/>
              <a:ext cx="1955812" cy="1955812"/>
            </a:xfrm>
            <a:prstGeom prst="ellipse">
              <a:avLst/>
            </a:prstGeom>
            <a:solidFill>
              <a:srgbClr val="119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7"/>
            <p:cNvSpPr/>
            <p:nvPr/>
          </p:nvSpPr>
          <p:spPr>
            <a:xfrm>
              <a:off x="4849105" y="581681"/>
              <a:ext cx="1122187" cy="112218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7"/>
            <p:cNvSpPr/>
            <p:nvPr/>
          </p:nvSpPr>
          <p:spPr>
            <a:xfrm>
              <a:off x="3807074" y="2729869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7"/>
            <p:cNvSpPr txBox="1"/>
            <p:nvPr/>
          </p:nvSpPr>
          <p:spPr>
            <a:xfrm>
              <a:off x="3807074" y="2729869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entury Gothic"/>
                <a:buNone/>
              </a:pPr>
              <a:r>
                <a:rPr lang="en-US" sz="2100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HERRAMIENTAS FISCALES Y FINANCIERAS</a:t>
              </a:r>
              <a:endParaRPr/>
            </a:p>
          </p:txBody>
        </p:sp>
        <p:sp>
          <p:nvSpPr>
            <p:cNvPr id="280" name="Google Shape;280;p37"/>
            <p:cNvSpPr/>
            <p:nvPr/>
          </p:nvSpPr>
          <p:spPr>
            <a:xfrm>
              <a:off x="8199637" y="164868"/>
              <a:ext cx="1955812" cy="1955812"/>
            </a:xfrm>
            <a:prstGeom prst="ellipse">
              <a:avLst/>
            </a:prstGeom>
            <a:solidFill>
              <a:srgbClr val="689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7"/>
            <p:cNvSpPr/>
            <p:nvPr/>
          </p:nvSpPr>
          <p:spPr>
            <a:xfrm>
              <a:off x="8616449" y="581681"/>
              <a:ext cx="1122187" cy="112218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7"/>
            <p:cNvSpPr/>
            <p:nvPr/>
          </p:nvSpPr>
          <p:spPr>
            <a:xfrm>
              <a:off x="7574418" y="2729869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7"/>
            <p:cNvSpPr txBox="1"/>
            <p:nvPr/>
          </p:nvSpPr>
          <p:spPr>
            <a:xfrm>
              <a:off x="7574418" y="2729869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entury Gothic"/>
                <a:buNone/>
              </a:pPr>
              <a:r>
                <a:rPr lang="en-US" sz="2100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TRABAJO REMOTO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55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598" name="Google Shape;598;p55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9" name="Google Shape;599;p55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00" name="Google Shape;600;p55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01" name="Google Shape;601;p55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02" name="Google Shape;602;p55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03" name="Google Shape;603;p5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p55"/>
          <p:cNvSpPr/>
          <p:nvPr/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dk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5" name="Google Shape;605;p55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606" name="Google Shape;606;p55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07" name="Google Shape;607;p55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08" name="Google Shape;608;p55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09" name="Google Shape;609;p55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0" name="Google Shape;610;p55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11" name="Google Shape;611;p55"/>
          <p:cNvSpPr txBox="1"/>
          <p:nvPr/>
        </p:nvSpPr>
        <p:spPr>
          <a:xfrm>
            <a:off x="468775" y="1237050"/>
            <a:ext cx="7865100" cy="3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Char char="●"/>
            </a:pPr>
            <a:r>
              <a:rPr lang="en-US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VPN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Char char="●"/>
            </a:pPr>
            <a:r>
              <a:rPr lang="en-US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Escritorios remotos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1910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000"/>
              <a:buFont typeface="Century Gothic"/>
              <a:buChar char="●"/>
            </a:pPr>
            <a:r>
              <a:rPr lang="en-US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Cloud colaborativos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55"/>
          <p:cNvSpPr txBox="1"/>
          <p:nvPr/>
        </p:nvSpPr>
        <p:spPr>
          <a:xfrm>
            <a:off x="895900" y="5428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sz="3600" b="1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HABLEMOS DE OPCIONES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8" name="Google Shape;618;p56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9" name="Google Shape;619;p56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0" name="Google Shape;620;p56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1" name="Google Shape;621;p56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2" name="Google Shape;622;p56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3" name="Google Shape;623;p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4" name="Google Shape;624;p56"/>
          <p:cNvSpPr txBox="1"/>
          <p:nvPr/>
        </p:nvSpPr>
        <p:spPr>
          <a:xfrm>
            <a:off x="684213" y="685799"/>
            <a:ext cx="4620880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sz="3600" b="1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ESCRITORIOS REMOTOS</a:t>
            </a:r>
            <a:endParaRPr sz="3600" b="1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5" name="Google Shape;625;p56"/>
          <p:cNvSpPr/>
          <p:nvPr/>
        </p:nvSpPr>
        <p:spPr>
          <a:xfrm>
            <a:off x="5626825" y="321732"/>
            <a:ext cx="3634789" cy="36748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6" name="Google Shape;626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1040" y="1205464"/>
            <a:ext cx="3311629" cy="1912465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56"/>
          <p:cNvSpPr/>
          <p:nvPr/>
        </p:nvSpPr>
        <p:spPr>
          <a:xfrm>
            <a:off x="9454821" y="321732"/>
            <a:ext cx="2415447" cy="2108201"/>
          </a:xfrm>
          <a:prstGeom prst="rect">
            <a:avLst/>
          </a:prstGeom>
          <a:solidFill>
            <a:srgbClr val="0F486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56"/>
          <p:cNvSpPr/>
          <p:nvPr/>
        </p:nvSpPr>
        <p:spPr>
          <a:xfrm>
            <a:off x="5626825" y="4157448"/>
            <a:ext cx="3634789" cy="2302620"/>
          </a:xfrm>
          <a:prstGeom prst="rect">
            <a:avLst/>
          </a:prstGeom>
          <a:solidFill>
            <a:srgbClr val="0F486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p56"/>
          <p:cNvSpPr/>
          <p:nvPr/>
        </p:nvSpPr>
        <p:spPr>
          <a:xfrm>
            <a:off x="9469080" y="2656703"/>
            <a:ext cx="2401187" cy="28296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0" name="Google Shape;630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21520" y="3026765"/>
            <a:ext cx="2087879" cy="2087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57"/>
          <p:cNvSpPr/>
          <p:nvPr/>
        </p:nvSpPr>
        <p:spPr>
          <a:xfrm>
            <a:off x="1" y="0"/>
            <a:ext cx="12188700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lt1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38" name="Google Shape;638;p57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639" name="Google Shape;639;p57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0" name="Google Shape;640;p57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1" name="Google Shape;641;p57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2" name="Google Shape;642;p57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3" name="Google Shape;643;p57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644" name="Google Shape;64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4587" y="569347"/>
            <a:ext cx="2562426" cy="256245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57"/>
          <p:cNvSpPr txBox="1"/>
          <p:nvPr/>
        </p:nvSpPr>
        <p:spPr>
          <a:xfrm>
            <a:off x="343185" y="5181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sz="3600" b="1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CLOUD COLABORATIVO</a:t>
            </a:r>
            <a:endParaRPr/>
          </a:p>
        </p:txBody>
      </p:sp>
      <p:sp>
        <p:nvSpPr>
          <p:cNvPr id="646" name="Google Shape;646;p57"/>
          <p:cNvSpPr txBox="1"/>
          <p:nvPr/>
        </p:nvSpPr>
        <p:spPr>
          <a:xfrm>
            <a:off x="341900" y="1233850"/>
            <a:ext cx="2562425" cy="160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●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 G Suite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●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Trello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●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Slack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●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3CX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7" name="Google Shape;647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3631" y="490675"/>
            <a:ext cx="6976443" cy="35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21425" y="89445"/>
            <a:ext cx="7399400" cy="519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5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4999" y="1979249"/>
            <a:ext cx="3963782" cy="33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5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76175" y="1979250"/>
            <a:ext cx="3072263" cy="33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5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58786" y="1979250"/>
            <a:ext cx="3293889" cy="330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58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658" name="Google Shape;658;p58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59" name="Google Shape;659;p58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0" name="Google Shape;660;p58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1" name="Google Shape;661;p58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2" name="Google Shape;662;p58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63" name="Google Shape;663;p58"/>
          <p:cNvSpPr txBox="1"/>
          <p:nvPr/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PASO 9: ON-LINE / DELIVERY</a:t>
            </a:r>
            <a:endParaRPr/>
          </a:p>
        </p:txBody>
      </p:sp>
      <p:pic>
        <p:nvPicPr>
          <p:cNvPr id="664" name="Google Shape;664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5676" y="733647"/>
            <a:ext cx="3575884" cy="3575884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58"/>
          <p:cNvSpPr txBox="1"/>
          <p:nvPr/>
        </p:nvSpPr>
        <p:spPr>
          <a:xfrm>
            <a:off x="6499653" y="733647"/>
            <a:ext cx="5282615" cy="35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9144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Comenzando de inmediato, las farmacias CVS renunciarán a las tarifas de entrega de medicamentos recetados debido al brote de coronavirus. </a:t>
            </a:r>
            <a:r>
              <a:rPr lang="en-US" sz="1800" b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(CNN) </a:t>
            </a:r>
            <a:endParaRPr/>
          </a:p>
          <a:p>
            <a:pPr marL="0" marR="0" lvl="0" indent="0" algn="just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endParaRPr sz="18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59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672" name="Google Shape;672;p59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3" name="Google Shape;673;p59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4" name="Google Shape;674;p59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5" name="Google Shape;675;p59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6" name="Google Shape;676;p59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77" name="Google Shape;677;p59"/>
          <p:cNvSpPr txBox="1"/>
          <p:nvPr/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PASO 10: MARKETING Y VENTAS</a:t>
            </a:r>
            <a:endParaRPr/>
          </a:p>
        </p:txBody>
      </p:sp>
      <p:sp>
        <p:nvSpPr>
          <p:cNvPr id="678" name="Google Shape;678;p59"/>
          <p:cNvSpPr txBox="1"/>
          <p:nvPr/>
        </p:nvSpPr>
        <p:spPr>
          <a:xfrm>
            <a:off x="6499654" y="733647"/>
            <a:ext cx="4419171" cy="35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9144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“Para una empresa no anunciarse es como llamar a alguien mediante señanas en la oscuridad. Sabes lo que estás haciendo pero nadie más lo sabe.” – </a:t>
            </a:r>
            <a:r>
              <a:rPr lang="en-US" sz="1800" b="1" u="sng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Stuartt H. Britt</a:t>
            </a:r>
            <a:endParaRPr/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endParaRPr sz="18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9" name="Google Shape;679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5676" y="733647"/>
            <a:ext cx="3575884" cy="3575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60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686" name="Google Shape;686;p60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7" name="Google Shape;687;p60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8" name="Google Shape;688;p60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9" name="Google Shape;689;p60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90" name="Google Shape;690;p60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91" name="Google Shape;691;p60"/>
          <p:cNvSpPr txBox="1"/>
          <p:nvPr/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PASO 11: NEGOCIO REPETITIVO</a:t>
            </a:r>
            <a:endParaRPr/>
          </a:p>
        </p:txBody>
      </p:sp>
      <p:pic>
        <p:nvPicPr>
          <p:cNvPr id="692" name="Google Shape;692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761" y="509283"/>
            <a:ext cx="3575884" cy="3575884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60"/>
          <p:cNvSpPr txBox="1"/>
          <p:nvPr/>
        </p:nvSpPr>
        <p:spPr>
          <a:xfrm>
            <a:off x="6499654" y="733647"/>
            <a:ext cx="4419171" cy="35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9144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“Cada contacto que tenemos con un cliente influye en si regresará o no. Tenemos que ser geniales cada vez o los perderemos.” – </a:t>
            </a:r>
            <a:r>
              <a:rPr lang="en-US" sz="1800" b="1" u="sng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Kevin Stirtz</a:t>
            </a:r>
            <a:endParaRPr sz="1800" b="1" u="sng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endParaRPr sz="18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4" name="Google Shape;694;p60"/>
          <p:cNvSpPr/>
          <p:nvPr/>
        </p:nvSpPr>
        <p:spPr>
          <a:xfrm>
            <a:off x="4502848" y="2010834"/>
            <a:ext cx="538162" cy="719668"/>
          </a:xfrm>
          <a:prstGeom prst="foldedCorner">
            <a:avLst>
              <a:gd name="adj" fmla="val 16667"/>
            </a:avLst>
          </a:prstGeom>
          <a:solidFill>
            <a:schemeClr val="accent1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5" name="Google Shape;695;p60"/>
          <p:cNvSpPr/>
          <p:nvPr/>
        </p:nvSpPr>
        <p:spPr>
          <a:xfrm>
            <a:off x="4758487" y="1801921"/>
            <a:ext cx="538162" cy="719668"/>
          </a:xfrm>
          <a:prstGeom prst="foldedCorner">
            <a:avLst>
              <a:gd name="adj" fmla="val 16667"/>
            </a:avLst>
          </a:prstGeom>
          <a:solidFill>
            <a:schemeClr val="accent1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6" name="Google Shape;696;p60"/>
          <p:cNvSpPr/>
          <p:nvPr/>
        </p:nvSpPr>
        <p:spPr>
          <a:xfrm>
            <a:off x="4284805" y="2297225"/>
            <a:ext cx="538162" cy="719668"/>
          </a:xfrm>
          <a:prstGeom prst="foldedCorner">
            <a:avLst>
              <a:gd name="adj" fmla="val 16667"/>
            </a:avLst>
          </a:prstGeom>
          <a:solidFill>
            <a:schemeClr val="accent1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2" name="Google Shape;702;p61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703" name="Google Shape;703;p61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4" name="Google Shape;704;p61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5" name="Google Shape;705;p61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6" name="Google Shape;706;p61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7" name="Google Shape;707;p61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08" name="Google Shape;708;p61"/>
          <p:cNvSpPr txBox="1"/>
          <p:nvPr/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PASO 12… SOLIDARIDAD, SENTIDO COMÚN &amp; EMPATÍA …</a:t>
            </a:r>
            <a:endParaRPr/>
          </a:p>
        </p:txBody>
      </p:sp>
      <p:pic>
        <p:nvPicPr>
          <p:cNvPr id="709" name="Google Shape;709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5676" y="733647"/>
            <a:ext cx="3575884" cy="3575884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61"/>
          <p:cNvSpPr txBox="1"/>
          <p:nvPr/>
        </p:nvSpPr>
        <p:spPr>
          <a:xfrm>
            <a:off x="6499654" y="733647"/>
            <a:ext cx="4608057" cy="35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9144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“La clave es establecer expectativas realistas de los clientes, y luego no solo cumplirlas, sino también superarlas, preferiblemente de formas inesperadas y útiles.” – </a:t>
            </a:r>
            <a:r>
              <a:rPr lang="en-US" sz="1800" b="1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Richard Branson</a:t>
            </a:r>
            <a:endParaRPr sz="1800" b="1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endParaRPr sz="18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62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717" name="Google Shape;717;p62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18" name="Google Shape;718;p62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19" name="Google Shape;719;p62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20" name="Google Shape;720;p62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21" name="Google Shape;721;p62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22" name="Google Shape;722;p62"/>
          <p:cNvSpPr txBox="1"/>
          <p:nvPr/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TERMINAR…</a:t>
            </a:r>
            <a:endParaRPr/>
          </a:p>
        </p:txBody>
      </p:sp>
      <p:pic>
        <p:nvPicPr>
          <p:cNvPr id="723" name="Google Shape;723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5676" y="733647"/>
            <a:ext cx="3575884" cy="3575884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62"/>
          <p:cNvSpPr txBox="1"/>
          <p:nvPr/>
        </p:nvSpPr>
        <p:spPr>
          <a:xfrm>
            <a:off x="6499654" y="733647"/>
            <a:ext cx="4419171" cy="35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57250" marR="0" lvl="0" indent="-857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</a:pPr>
            <a:r>
              <a:rPr lang="en-US" sz="1800" b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Ponete en contacto con nosotros para hacer tu Planificación…</a:t>
            </a:r>
            <a:endParaRPr/>
          </a:p>
          <a:p>
            <a:pPr marL="857250" marR="0" lvl="0" indent="-85725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</a:pPr>
            <a:r>
              <a:rPr lang="en-US" sz="1800" b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Enumera 5 ideas sobre las que debes tomar </a:t>
            </a:r>
            <a:r>
              <a:rPr lang="en-US" sz="1800" b="1" i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ACCIÓN</a:t>
            </a:r>
            <a:r>
              <a:rPr lang="en-US" sz="1800" b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hoy …</a:t>
            </a:r>
            <a:endParaRPr/>
          </a:p>
          <a:p>
            <a:pPr marL="857250" marR="0" lvl="0" indent="-85725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</a:pPr>
            <a:r>
              <a:rPr lang="en-US" sz="1800" b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Tiempo de Preguntas y Respuestas…</a:t>
            </a:r>
            <a:endParaRPr/>
          </a:p>
          <a:p>
            <a:pPr marL="857250" marR="0" lvl="0" indent="-85725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</a:pPr>
            <a:r>
              <a:rPr lang="en-US" sz="1800" b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Seguimiento…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63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731" name="Google Shape;731;p63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32" name="Google Shape;732;p63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33" name="Google Shape;733;p63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34" name="Google Shape;734;p63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35" name="Google Shape;735;p63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36" name="Google Shape;736;p6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7" name="Google Shape;737;p63"/>
          <p:cNvSpPr/>
          <p:nvPr/>
        </p:nvSpPr>
        <p:spPr>
          <a:xfrm>
            <a:off x="1" y="0"/>
            <a:ext cx="12188825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lt1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8" name="Google Shape;738;p63"/>
          <p:cNvSpPr txBox="1"/>
          <p:nvPr/>
        </p:nvSpPr>
        <p:spPr>
          <a:xfrm>
            <a:off x="248675" y="5073917"/>
            <a:ext cx="11691476" cy="149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Guillermo Villamil +54 (911) 4936-0454 / </a:t>
            </a:r>
            <a:r>
              <a:rPr lang="en-US" sz="20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guillermovillamil@actioncoach.com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Diego Robledo – Estudio RGR - +54 (911) 5970-6869 / </a:t>
            </a:r>
            <a:r>
              <a:rPr lang="en-US" sz="20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drobledo@estudiorgr.com.ar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Pablo Bermúdez – IBC ARGENTINA - +54 (911) 5771-5957 / </a:t>
            </a:r>
            <a:r>
              <a:rPr lang="en-US" sz="20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pbermudez@ibcargentina.com.ar</a:t>
            </a:r>
            <a:endParaRPr sz="2000" u="sng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9" name="Google Shape;739;p63"/>
          <p:cNvSpPr txBox="1"/>
          <p:nvPr/>
        </p:nvSpPr>
        <p:spPr>
          <a:xfrm>
            <a:off x="2316043" y="1778168"/>
            <a:ext cx="755673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¡MUCHAS GRACIAS!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38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290" name="Google Shape;290;p38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1" name="Google Shape;291;p38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2" name="Google Shape;292;p38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3" name="Google Shape;293;p38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4" name="Google Shape;294;p38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95" name="Google Shape;29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5676" y="733647"/>
            <a:ext cx="3575884" cy="357588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8"/>
          <p:cNvSpPr txBox="1"/>
          <p:nvPr/>
        </p:nvSpPr>
        <p:spPr>
          <a:xfrm>
            <a:off x="6960442" y="704015"/>
            <a:ext cx="4613586" cy="2949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9144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“Las palabras pueden inspirar, los pensamientos provocar, pero solo la ACCIÓN te acercará verdaderamente a tus sueños...” – </a:t>
            </a:r>
            <a:r>
              <a:rPr lang="en-US" sz="1800" b="1" u="sng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Brad Sugars</a:t>
            </a:r>
            <a:endParaRPr/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endParaRPr sz="18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p38"/>
          <p:cNvSpPr txBox="1"/>
          <p:nvPr/>
        </p:nvSpPr>
        <p:spPr>
          <a:xfrm>
            <a:off x="11407515" y="650573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8" name="Google Shape;29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963" y="257761"/>
            <a:ext cx="3231655" cy="646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39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305" name="Google Shape;305;p39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6" name="Google Shape;306;p39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7" name="Google Shape;307;p39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8" name="Google Shape;308;p39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9" name="Google Shape;309;p39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310" name="Google Shape;310;p39" descr="Imagen que contiene persona, hombre, traje, ropa&#10;&#10;Descripción generada con confianza muy alta"/>
          <p:cNvPicPr preferRelativeResize="0"/>
          <p:nvPr/>
        </p:nvPicPr>
        <p:blipFill rotWithShape="1">
          <a:blip r:embed="rId3">
            <a:alphaModFix/>
          </a:blip>
          <a:srcRect r="14307" b="1"/>
          <a:stretch/>
        </p:blipFill>
        <p:spPr>
          <a:xfrm>
            <a:off x="779966" y="860680"/>
            <a:ext cx="3152439" cy="3448851"/>
          </a:xfrm>
          <a:custGeom>
            <a:avLst/>
            <a:gdLst/>
            <a:ahLst/>
            <a:cxnLst/>
            <a:rect l="l" t="t" r="r" b="b"/>
            <a:pathLst>
              <a:path w="3152439" h="3448851" extrusionOk="0">
                <a:moveTo>
                  <a:pt x="409034" y="0"/>
                </a:moveTo>
                <a:lnTo>
                  <a:pt x="3152439" y="0"/>
                </a:lnTo>
                <a:lnTo>
                  <a:pt x="3152439" y="3032147"/>
                </a:lnTo>
                <a:lnTo>
                  <a:pt x="2735735" y="3448851"/>
                </a:lnTo>
                <a:lnTo>
                  <a:pt x="0" y="3448851"/>
                </a:lnTo>
                <a:lnTo>
                  <a:pt x="0" y="409034"/>
                </a:lnTo>
                <a:close/>
              </a:path>
            </a:pathLst>
          </a:custGeom>
          <a:noFill/>
          <a:ln w="15875" cap="flat" cmpd="sng">
            <a:solidFill>
              <a:srgbClr val="FFFFF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1" name="Google Shape;311;p39"/>
          <p:cNvSpPr txBox="1"/>
          <p:nvPr/>
        </p:nvSpPr>
        <p:spPr>
          <a:xfrm>
            <a:off x="6521400" y="860679"/>
            <a:ext cx="5371135" cy="344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endParaRPr sz="18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891" marR="0" lvl="0" indent="-342891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53 años, casado, 2 hijos </a:t>
            </a:r>
            <a:endParaRPr/>
          </a:p>
          <a:p>
            <a:pPr marL="342891" marR="0" lvl="0" indent="-342891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Amante de los deportes</a:t>
            </a:r>
            <a:endParaRPr sz="18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891" marR="0" lvl="0" indent="-342891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Ingeniero, MBA y Ph&amp;D</a:t>
            </a:r>
            <a:endParaRPr sz="18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891" marR="0" lvl="0" indent="-342891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 de 30 años de experiencia</a:t>
            </a:r>
            <a:endParaRPr sz="18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891" marR="0" lvl="0" indent="-342891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Coach de Negocios Certificado</a:t>
            </a:r>
            <a:endParaRPr sz="18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endParaRPr sz="18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39"/>
          <p:cNvSpPr txBox="1"/>
          <p:nvPr/>
        </p:nvSpPr>
        <p:spPr>
          <a:xfrm>
            <a:off x="-595563" y="4876800"/>
            <a:ext cx="9489265" cy="75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COACH GUILLERMO VILLAMIL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0"/>
          <p:cNvSpPr txBox="1">
            <a:spLocks noGrp="1"/>
          </p:cNvSpPr>
          <p:nvPr>
            <p:ph type="title"/>
          </p:nvPr>
        </p:nvSpPr>
        <p:spPr>
          <a:xfrm>
            <a:off x="1219200" y="1066800"/>
            <a:ext cx="9753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F3025"/>
              </a:buClr>
              <a:buSzPts val="6600"/>
              <a:buFont typeface="Calibri"/>
              <a:buNone/>
            </a:pPr>
            <a:r>
              <a:rPr lang="en-US" sz="6600" b="1">
                <a:solidFill>
                  <a:srgbClr val="CF3025"/>
                </a:solidFill>
              </a:rPr>
              <a:t>Wei Ji</a:t>
            </a:r>
            <a:r>
              <a:rPr lang="en-US" sz="5400">
                <a:solidFill>
                  <a:srgbClr val="CF3025"/>
                </a:solidFill>
              </a:rPr>
              <a:t/>
            </a:r>
            <a:br>
              <a:rPr lang="en-US" sz="5400">
                <a:solidFill>
                  <a:srgbClr val="CF3025"/>
                </a:solidFill>
              </a:rPr>
            </a:br>
            <a:r>
              <a:rPr lang="en-US" sz="5400"/>
              <a:t>¿Peligro u Oportunidad?</a:t>
            </a:r>
            <a:endParaRPr/>
          </a:p>
        </p:txBody>
      </p:sp>
      <p:pic>
        <p:nvPicPr>
          <p:cNvPr id="319" name="Google Shape;319;p40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3101341"/>
            <a:ext cx="5334000" cy="3093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" name="Google Shape;320;p40"/>
          <p:cNvGrpSpPr/>
          <p:nvPr/>
        </p:nvGrpSpPr>
        <p:grpSpPr>
          <a:xfrm>
            <a:off x="9157846" y="3875067"/>
            <a:ext cx="3038215" cy="2838449"/>
            <a:chOff x="6108169" y="-77741"/>
            <a:chExt cx="5950084" cy="6422351"/>
          </a:xfrm>
        </p:grpSpPr>
        <p:cxnSp>
          <p:nvCxnSpPr>
            <p:cNvPr id="321" name="Google Shape;321;p40"/>
            <p:cNvCxnSpPr/>
            <p:nvPr/>
          </p:nvCxnSpPr>
          <p:spPr>
            <a:xfrm flipH="1">
              <a:off x="8228013" y="-77741"/>
              <a:ext cx="3810000" cy="3810001"/>
            </a:xfrm>
            <a:prstGeom prst="straightConnector1">
              <a:avLst/>
            </a:prstGeom>
            <a:noFill/>
            <a:ln w="12700" cap="flat" cmpd="sng">
              <a:solidFill>
                <a:srgbClr val="CD163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2" name="Google Shape;322;p40"/>
            <p:cNvCxnSpPr/>
            <p:nvPr/>
          </p:nvCxnSpPr>
          <p:spPr>
            <a:xfrm flipH="1">
              <a:off x="6108169" y="461045"/>
              <a:ext cx="5950084" cy="5883565"/>
            </a:xfrm>
            <a:prstGeom prst="straightConnector1">
              <a:avLst/>
            </a:prstGeom>
            <a:noFill/>
            <a:ln w="12700" cap="flat" cmpd="sng">
              <a:solidFill>
                <a:srgbClr val="CD163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3" name="Google Shape;323;p40"/>
            <p:cNvCxnSpPr/>
            <p:nvPr/>
          </p:nvCxnSpPr>
          <p:spPr>
            <a:xfrm flipH="1">
              <a:off x="7335839" y="242407"/>
              <a:ext cx="4702173" cy="4621309"/>
            </a:xfrm>
            <a:prstGeom prst="straightConnector1">
              <a:avLst/>
            </a:prstGeom>
            <a:noFill/>
            <a:ln w="31750" cap="flat" cmpd="sng">
              <a:solidFill>
                <a:srgbClr val="00548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4" name="Google Shape;324;p40"/>
            <p:cNvCxnSpPr/>
            <p:nvPr/>
          </p:nvCxnSpPr>
          <p:spPr>
            <a:xfrm flipH="1">
              <a:off x="7845425" y="719663"/>
              <a:ext cx="4175519" cy="4233339"/>
            </a:xfrm>
            <a:prstGeom prst="straightConnector1">
              <a:avLst/>
            </a:prstGeom>
            <a:noFill/>
            <a:ln w="31750" cap="flat" cmpd="sng">
              <a:solidFill>
                <a:srgbClr val="00548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325" name="Google Shape;325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80703" y="6339946"/>
            <a:ext cx="2079625" cy="41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41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332" name="Google Shape;332;p41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3" name="Google Shape;333;p41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4" name="Google Shape;334;p41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5" name="Google Shape;335;p41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6" name="Google Shape;336;p41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37" name="Google Shape;337;p41"/>
          <p:cNvSpPr txBox="1"/>
          <p:nvPr/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PASO 1: SER POSITIVO</a:t>
            </a:r>
            <a:endParaRPr/>
          </a:p>
        </p:txBody>
      </p:sp>
      <p:pic>
        <p:nvPicPr>
          <p:cNvPr id="338" name="Google Shape;338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5676" y="733647"/>
            <a:ext cx="3575884" cy="3575884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1"/>
          <p:cNvSpPr txBox="1"/>
          <p:nvPr/>
        </p:nvSpPr>
        <p:spPr>
          <a:xfrm>
            <a:off x="6850504" y="733647"/>
            <a:ext cx="4302177" cy="35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9144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“Los chinos usan dos pinceladas para escribir la palabra 'crisis'. Una pincelada representa peligro; la otra oportunidad. En una crisis, tenga en cuenta el peligro, pero reconozca la oportunidad.” ― </a:t>
            </a:r>
            <a:r>
              <a:rPr lang="en-US" sz="1800" b="1" u="sng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John F. Kennedy</a:t>
            </a:r>
            <a:endParaRPr/>
          </a:p>
        </p:txBody>
      </p:sp>
      <p:sp>
        <p:nvSpPr>
          <p:cNvPr id="340" name="Google Shape;340;p41"/>
          <p:cNvSpPr/>
          <p:nvPr/>
        </p:nvSpPr>
        <p:spPr>
          <a:xfrm>
            <a:off x="3851515" y="2300661"/>
            <a:ext cx="403653" cy="441855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42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347" name="Google Shape;347;p42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8" name="Google Shape;348;p42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9" name="Google Shape;349;p42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0" name="Google Shape;350;p42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1" name="Google Shape;351;p42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52" name="Google Shape;352;p42"/>
          <p:cNvSpPr txBox="1"/>
          <p:nvPr/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PASO 2: COMUNICAR</a:t>
            </a:r>
            <a:endParaRPr/>
          </a:p>
        </p:txBody>
      </p:sp>
      <p:pic>
        <p:nvPicPr>
          <p:cNvPr id="353" name="Google Shape;35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5676" y="733647"/>
            <a:ext cx="3575884" cy="3575884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2"/>
          <p:cNvSpPr txBox="1"/>
          <p:nvPr/>
        </p:nvSpPr>
        <p:spPr>
          <a:xfrm>
            <a:off x="6305240" y="819790"/>
            <a:ext cx="5656911" cy="2949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9144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“Cuando se trata de comunicaciones de crisis, si siempre te enfocas en construir una relación con tus clientes, fanáticos y seguidores, siempre te encontrarás comunicando en la dirección correcta.” – </a:t>
            </a:r>
            <a:r>
              <a:rPr lang="en-US" sz="1800" b="1" u="sng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Melissa Agnes</a:t>
            </a:r>
            <a:endParaRPr/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endParaRPr sz="18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43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361" name="Google Shape;361;p43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2" name="Google Shape;362;p43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3" name="Google Shape;363;p43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" name="Google Shape;364;p43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5" name="Google Shape;365;p43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66" name="Google Shape;366;p43"/>
          <p:cNvSpPr txBox="1"/>
          <p:nvPr/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PASO 3: ENTENDER LOS CICLOS</a:t>
            </a:r>
            <a:endParaRPr/>
          </a:p>
        </p:txBody>
      </p:sp>
      <p:pic>
        <p:nvPicPr>
          <p:cNvPr id="367" name="Google Shape;36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5676" y="733647"/>
            <a:ext cx="3575884" cy="357588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3"/>
          <p:cNvSpPr txBox="1"/>
          <p:nvPr/>
        </p:nvSpPr>
        <p:spPr>
          <a:xfrm>
            <a:off x="6489901" y="606648"/>
            <a:ext cx="5321508" cy="35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9144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“La primavera pasa y uno recuerda su inocencia. El verano pasa y uno recuerda su exuberancia. El otoño pasa y uno recuerda su reverencia. El invierno pasa y uno recuerda la perseverancia.”   ― </a:t>
            </a:r>
            <a:r>
              <a:rPr lang="en-US" sz="1800" b="1" u="sng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Yoko Ono</a:t>
            </a:r>
            <a:endParaRPr/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endParaRPr sz="18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44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375" name="Google Shape;375;p44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6" name="Google Shape;376;p44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7" name="Google Shape;377;p44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8" name="Google Shape;378;p44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9" name="Google Shape;379;p44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80" name="Google Shape;380;p44"/>
          <p:cNvSpPr txBox="1"/>
          <p:nvPr/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PASO 4: CAMBIA </a:t>
            </a:r>
            <a:endParaRPr/>
          </a:p>
        </p:txBody>
      </p:sp>
      <p:sp>
        <p:nvSpPr>
          <p:cNvPr id="381" name="Google Shape;381;p44"/>
          <p:cNvSpPr txBox="1"/>
          <p:nvPr/>
        </p:nvSpPr>
        <p:spPr>
          <a:xfrm>
            <a:off x="7936968" y="733647"/>
            <a:ext cx="2981857" cy="35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9144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“La única constante en la vida es el cambio.”   ― </a:t>
            </a:r>
            <a:r>
              <a:rPr lang="en-US" sz="1800" b="1" u="sng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Heraclitus</a:t>
            </a:r>
            <a:endParaRPr/>
          </a:p>
          <a:p>
            <a:pPr marL="0" marR="0" lvl="0" indent="0" algn="just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endParaRPr sz="18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44"/>
          <p:cNvSpPr txBox="1"/>
          <p:nvPr/>
        </p:nvSpPr>
        <p:spPr>
          <a:xfrm>
            <a:off x="2895596" y="5565528"/>
            <a:ext cx="64008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(Insatisfacción X Visión) + Primeros Pasos &gt; Resistencia</a:t>
            </a:r>
            <a:endParaRPr/>
          </a:p>
        </p:txBody>
      </p:sp>
      <p:pic>
        <p:nvPicPr>
          <p:cNvPr id="383" name="Google Shape;383;p44" descr="Imagen que contiene pájaro, tabla, hombre, negr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212" y="991741"/>
            <a:ext cx="4831976" cy="2968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2087</Words>
  <Application>Microsoft Office PowerPoint</Application>
  <PresentationFormat>Widescreen</PresentationFormat>
  <Paragraphs>223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Arial Black</vt:lpstr>
      <vt:lpstr>Noto Sans Symbols</vt:lpstr>
      <vt:lpstr>Corbel</vt:lpstr>
      <vt:lpstr>Poppins</vt:lpstr>
      <vt:lpstr>Poppins Medium</vt:lpstr>
      <vt:lpstr>EB Garamond</vt:lpstr>
      <vt:lpstr>Century Gothic</vt:lpstr>
      <vt:lpstr>Calibri</vt:lpstr>
      <vt:lpstr>Slice</vt:lpstr>
      <vt:lpstr>Tema de Office</vt:lpstr>
      <vt:lpstr>Slice</vt:lpstr>
      <vt:lpstr>PowerPoint Presentation</vt:lpstr>
      <vt:lpstr>PowerPoint Presentation</vt:lpstr>
      <vt:lpstr>PowerPoint Presentation</vt:lpstr>
      <vt:lpstr>PowerPoint Presentation</vt:lpstr>
      <vt:lpstr>Wei Ji ¿Peligro u Oportunidad?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Diego Robledo</dc:creator>
  <cp:lastModifiedBy>Diego Robledo</cp:lastModifiedBy>
  <cp:revision>1</cp:revision>
  <dcterms:modified xsi:type="dcterms:W3CDTF">2020-03-28T18:59:01Z</dcterms:modified>
</cp:coreProperties>
</file>